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83" r:id="rId4"/>
    <p:sldId id="259" r:id="rId5"/>
    <p:sldId id="287" r:id="rId6"/>
    <p:sldId id="280" r:id="rId7"/>
    <p:sldId id="284" r:id="rId8"/>
    <p:sldId id="285" r:id="rId9"/>
    <p:sldId id="268" r:id="rId10"/>
    <p:sldId id="286" r:id="rId11"/>
    <p:sldId id="289" r:id="rId12"/>
    <p:sldId id="290" r:id="rId13"/>
    <p:sldId id="293" r:id="rId14"/>
    <p:sldId id="291" r:id="rId15"/>
    <p:sldId id="292" r:id="rId16"/>
    <p:sldId id="294" r:id="rId17"/>
    <p:sldId id="295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1" r:id="rId32"/>
    <p:sldId id="312" r:id="rId33"/>
    <p:sldId id="313" r:id="rId34"/>
    <p:sldId id="269" r:id="rId35"/>
    <p:sldId id="296" r:id="rId36"/>
    <p:sldId id="264" r:id="rId37"/>
    <p:sldId id="270" r:id="rId38"/>
    <p:sldId id="271" r:id="rId39"/>
    <p:sldId id="272" r:id="rId40"/>
    <p:sldId id="265" r:id="rId41"/>
    <p:sldId id="273" r:id="rId42"/>
    <p:sldId id="274" r:id="rId43"/>
    <p:sldId id="275" r:id="rId44"/>
    <p:sldId id="266" r:id="rId45"/>
    <p:sldId id="276" r:id="rId46"/>
    <p:sldId id="277" r:id="rId47"/>
    <p:sldId id="278" r:id="rId48"/>
    <p:sldId id="267" r:id="rId49"/>
    <p:sldId id="279" r:id="rId50"/>
    <p:sldId id="263" r:id="rId51"/>
    <p:sldId id="281" r:id="rId52"/>
    <p:sldId id="282" r:id="rId53"/>
    <p:sldId id="25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246056"/>
    <a:srgbClr val="FF9409"/>
    <a:srgbClr val="E26D55"/>
    <a:srgbClr val="9E211B"/>
    <a:srgbClr val="E3D2AE"/>
    <a:srgbClr val="DAECF7"/>
    <a:srgbClr val="C7020C"/>
    <a:srgbClr val="C91324"/>
    <a:srgbClr val="162F81"/>
    <a:srgbClr val="8A3E7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-67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46056"/>
            </a:solidFill>
            <a:ln w="12700">
              <a:noFill/>
            </a:ln>
          </c:spPr>
          <c:dPt>
            <c:idx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CD8-4F54-856D-D959CFDFE84E}"/>
              </c:ext>
            </c:extLst>
          </c:dPt>
          <c:dPt>
            <c:idx val="1"/>
            <c:extLst xmlns:c16r2="http://schemas.microsoft.com/office/drawing/2015/06/chart">
              <c:ext xmlns:c16="http://schemas.microsoft.com/office/drawing/2014/chart" uri="{C3380CC4-5D6E-409C-BE32-E72D297353CC}">
                <c16:uniqueId val="{00000001-ACD8-4F54-856D-D959CFDFE84E}"/>
              </c:ext>
            </c:extLst>
          </c:dPt>
          <c:cat>
            <c:strRef>
              <c:f>Sheet1!$A$2:$A$3</c:f>
              <c:strCache>
                <c:ptCount val="2"/>
                <c:pt idx="0">
                  <c:v>上半年</c:v>
                </c:pt>
                <c:pt idx="1">
                  <c:v>下半年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CD8-4F54-856D-D959CFDFE84E}"/>
            </c:ext>
          </c:extLst>
        </c:ser>
        <c:dLbls/>
        <c:gapWidth val="100"/>
        <c:axId val="153496192"/>
        <c:axId val="153502080"/>
      </c:barChart>
      <c:catAx>
        <c:axId val="153496192"/>
        <c:scaling>
          <c:orientation val="minMax"/>
        </c:scaling>
        <c:axPos val="b"/>
        <c:numFmt formatCode="General" sourceLinked="1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3502080"/>
        <c:crosses val="autoZero"/>
        <c:auto val="1"/>
        <c:lblAlgn val="ctr"/>
        <c:lblOffset val="100"/>
      </c:catAx>
      <c:valAx>
        <c:axId val="153502080"/>
        <c:scaling>
          <c:orientation val="minMax"/>
        </c:scaling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General" sourceLinked="1"/>
        <c:tickLblPos val="nextTo"/>
        <c:spPr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3496192"/>
        <c:crosses val="autoZero"/>
        <c:crossBetween val="between"/>
      </c:valAx>
    </c:plotArea>
    <c:plotVisOnly val="1"/>
    <c:dispBlanksAs val="gap"/>
  </c:chart>
  <c:txPr>
    <a:bodyPr/>
    <a:lstStyle/>
    <a:p>
      <a:pPr>
        <a:defRPr lang="zh-CN" sz="1800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46056"/>
            </a:solidFill>
            <a:ln w="12700">
              <a:noFill/>
            </a:ln>
          </c:spPr>
          <c:dPt>
            <c:idx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BE52-4A52-9368-DE5B2C3131E0}"/>
              </c:ext>
            </c:extLst>
          </c:dPt>
          <c:dPt>
            <c:idx val="1"/>
            <c:extLst xmlns:c16r2="http://schemas.microsoft.com/office/drawing/2015/06/chart">
              <c:ext xmlns:c16="http://schemas.microsoft.com/office/drawing/2014/chart" uri="{C3380CC4-5D6E-409C-BE32-E72D297353CC}">
                <c16:uniqueId val="{00000001-BE52-4A52-9368-DE5B2C3131E0}"/>
              </c:ext>
            </c:extLst>
          </c:dPt>
          <c:cat>
            <c:strRef>
              <c:f>Sheet1!$A$2:$A$3</c:f>
              <c:strCache>
                <c:ptCount val="2"/>
                <c:pt idx="0">
                  <c:v>上半年</c:v>
                </c:pt>
                <c:pt idx="1">
                  <c:v>下半年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E52-4A52-9368-DE5B2C3131E0}"/>
            </c:ext>
          </c:extLst>
        </c:ser>
        <c:dLbls/>
        <c:gapWidth val="100"/>
        <c:axId val="153622016"/>
        <c:axId val="153623552"/>
      </c:barChart>
      <c:catAx>
        <c:axId val="153622016"/>
        <c:scaling>
          <c:orientation val="minMax"/>
        </c:scaling>
        <c:axPos val="b"/>
        <c:numFmt formatCode="General" sourceLinked="1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3623552"/>
        <c:crosses val="autoZero"/>
        <c:auto val="1"/>
        <c:lblAlgn val="ctr"/>
        <c:lblOffset val="100"/>
      </c:catAx>
      <c:valAx>
        <c:axId val="153623552"/>
        <c:scaling>
          <c:orientation val="minMax"/>
        </c:scaling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General" sourceLinked="1"/>
        <c:tickLblPos val="nextTo"/>
        <c:spPr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3622016"/>
        <c:crosses val="autoZero"/>
        <c:crossBetween val="between"/>
      </c:valAx>
    </c:plotArea>
    <c:plotVisOnly val="1"/>
    <c:dispBlanksAs val="gap"/>
  </c:chart>
  <c:txPr>
    <a:bodyPr/>
    <a:lstStyle/>
    <a:p>
      <a:pPr>
        <a:defRPr lang="zh-CN" sz="1800"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46056"/>
            </a:solidFill>
            <a:ln w="12700">
              <a:noFill/>
            </a:ln>
          </c:spPr>
          <c:dPt>
            <c:idx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A0C-4CCE-9411-6BD02A883FE2}"/>
              </c:ext>
            </c:extLst>
          </c:dPt>
          <c:dPt>
            <c:idx val="1"/>
            <c:extLst xmlns:c16r2="http://schemas.microsoft.com/office/drawing/2015/06/chart">
              <c:ext xmlns:c16="http://schemas.microsoft.com/office/drawing/2014/chart" uri="{C3380CC4-5D6E-409C-BE32-E72D297353CC}">
                <c16:uniqueId val="{00000001-7A0C-4CCE-9411-6BD02A883FE2}"/>
              </c:ext>
            </c:extLst>
          </c:dPt>
          <c:cat>
            <c:strRef>
              <c:f>Sheet1!$A$2:$A$3</c:f>
              <c:strCache>
                <c:ptCount val="2"/>
                <c:pt idx="0">
                  <c:v>上半年</c:v>
                </c:pt>
                <c:pt idx="1">
                  <c:v>下半年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A0C-4CCE-9411-6BD02A883FE2}"/>
            </c:ext>
          </c:extLst>
        </c:ser>
        <c:dLbls/>
        <c:gapWidth val="100"/>
        <c:axId val="153685376"/>
        <c:axId val="153695360"/>
      </c:barChart>
      <c:catAx>
        <c:axId val="153685376"/>
        <c:scaling>
          <c:orientation val="minMax"/>
        </c:scaling>
        <c:axPos val="b"/>
        <c:numFmt formatCode="General" sourceLinked="1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3695360"/>
        <c:crosses val="autoZero"/>
        <c:auto val="1"/>
        <c:lblAlgn val="ctr"/>
        <c:lblOffset val="100"/>
      </c:catAx>
      <c:valAx>
        <c:axId val="153695360"/>
        <c:scaling>
          <c:orientation val="minMax"/>
        </c:scaling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General" sourceLinked="1"/>
        <c:tickLblPos val="nextTo"/>
        <c:spPr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3685376"/>
        <c:crosses val="autoZero"/>
        <c:crossBetween val="between"/>
      </c:valAx>
    </c:plotArea>
    <c:plotVisOnly val="1"/>
    <c:dispBlanksAs val="gap"/>
  </c:chart>
  <c:txPr>
    <a:bodyPr/>
    <a:lstStyle/>
    <a:p>
      <a:pPr>
        <a:defRPr lang="zh-CN" sz="1800"/>
      </a:pPr>
      <a:endParaRPr lang="zh-CN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69392" y="470861"/>
            <a:ext cx="11253216" cy="5916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6849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3728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3513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142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ibaotu.com/pp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en-US" altLang="zh-CN" sz="6000" b="1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PHP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实训课</a:t>
            </a:r>
            <a:endParaRPr lang="en-US" altLang="zh-CN" sz="6000" b="1" dirty="0" smtClean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/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160">
            <a:extLst>
              <a:ext uri="{FF2B5EF4-FFF2-40B4-BE49-F238E27FC236}">
                <a16:creationId xmlns:a16="http://schemas.microsoft.com/office/drawing/2014/main" xmlns="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2" y="1974515"/>
            <a:ext cx="7871138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 smtClean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PHP Practical Training</a:t>
            </a:r>
            <a:endParaRPr lang="en-US" altLang="zh-CN" sz="4400" i="1" spc="600" dirty="0">
              <a:solidFill>
                <a:srgbClr val="F2F2F2"/>
              </a:solidFill>
              <a:latin typeface="Arial" charset="0"/>
              <a:ea typeface="Arial" charset="0"/>
              <a:cs typeface="Arial" charset="0"/>
              <a:sym typeface="Angsana New" pitchFamily="18" charset="-34"/>
            </a:endParaRPr>
          </a:p>
        </p:txBody>
      </p:sp>
      <p:sp>
        <p:nvSpPr>
          <p:cNvPr id="4" name="矩形 24">
            <a:extLst>
              <a:ext uri="{FF2B5EF4-FFF2-40B4-BE49-F238E27FC236}">
                <a16:creationId xmlns:a16="http://schemas.microsoft.com/office/drawing/2014/main" xmlns="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There is a common saying that every skyscraper is built from the </a:t>
            </a:r>
            <a:r>
              <a:rPr 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ground. 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8043" y="2553325"/>
            <a:ext cx="4304675" cy="4304675"/>
          </a:xfrm>
          <a:prstGeom prst="rect">
            <a:avLst/>
          </a:prstGeom>
        </p:spPr>
      </p:pic>
      <p:pic>
        <p:nvPicPr>
          <p:cNvPr id="9" name="晨曦NoiSerXI,smile丶轩 - 夏の時雨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812800" y="-631253"/>
            <a:ext cx="812800" cy="812800"/>
          </a:xfrm>
          <a:prstGeom prst="rect">
            <a:avLst/>
          </a:prstGeom>
        </p:spPr>
      </p:pic>
      <p:pic>
        <p:nvPicPr>
          <p:cNvPr id="10" name="图片 9" descr="php_PNG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7701" y="0"/>
            <a:ext cx="3555264" cy="19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7693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/>
      <p:bldP spid="3" grpId="0"/>
      <p:bldP spid="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多态的理解？</a:t>
            </a:r>
            <a:endParaRPr lang="zh-CN" altLang="en-US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146" y="24970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1960685" y="2136531"/>
            <a:ext cx="8809891" cy="3740782"/>
          </a:xfrm>
          <a:prstGeom prst="rect">
            <a:avLst/>
          </a:prstGeom>
          <a:solidFill>
            <a:srgbClr val="2460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一个类，被多个子类继承，如果这个类的某个方法，在多个子类中，表现出不同的功能，我们称这种行为为多态。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同一个类的不同子类表现出不同的形态</a:t>
            </a:r>
            <a:r>
              <a:rPr lang="en-US" altLang="zh-CN" dirty="0" smtClean="0"/>
              <a:t>)</a:t>
            </a:r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对于一个父类的类型约束，可以传递不同的子类，从而实现多态。（子类赋值给父类，父类是子类的引用）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具</a:t>
            </a:r>
            <a:r>
              <a:rPr lang="zh-CN" altLang="en-US" dirty="0" smtClean="0"/>
              <a:t>体的类是在上下文中才能确定的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因</a:t>
            </a:r>
            <a:r>
              <a:rPr lang="zh-CN" altLang="en-US" dirty="0" smtClean="0"/>
              <a:t>为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是弱类型语言，所以多态表现的没那么明显。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第一个类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类是用于生成对象的一个或多个对象的代码模板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名可以是任意数字和字母的组合，但不能以数字开头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类名建议使用纯字母，单词首字母大写。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ShopProduct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建对象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对象是根据类中定义的模板所构建的数据</a:t>
            </a:r>
            <a:endParaRPr lang="en-US" altLang="zh-CN" sz="24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象是它的类的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$product1 =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ShopProduct();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$product2 =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ShopProduct();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product1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$</a:t>
            </a: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product2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是具有相同类型的不同对象</a:t>
            </a:r>
            <a:endParaRPr lang="en-US" altLang="zh-CN" sz="24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var_dump</a:t>
            </a: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($product1);//</a:t>
            </a:r>
            <a:r>
              <a:rPr lang="en-US" altLang="zh-CN" sz="2400" dirty="0" smtClean="0"/>
              <a:t> object(ShopProduct)#1 (0) { </a:t>
            </a:r>
            <a:r>
              <a:rPr lang="en-US" altLang="zh-CN" sz="2400" dirty="0" smtClean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标识符，在对象声明周期内是唯一的。</a:t>
            </a:r>
            <a:r>
              <a:rPr lang="en-US" altLang="zh-CN" sz="2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$product1;//??  __toString</a:t>
            </a:r>
          </a:p>
          <a:p>
            <a:pPr>
              <a:lnSpc>
                <a:spcPct val="150000"/>
              </a:lnSpc>
            </a:pPr>
            <a:endParaRPr lang="zh-CN" altLang="en-US" sz="28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932" y="2083777"/>
            <a:ext cx="873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echo </a:t>
            </a:r>
            <a:r>
              <a:rPr lang="en-US" altLang="zh-CN" b="1" dirty="0" smtClean="0"/>
              <a:t>$</a:t>
            </a:r>
            <a:r>
              <a:rPr lang="en-US" altLang="zh-CN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product1</a:t>
            </a:r>
            <a:r>
              <a:rPr lang="en-US" altLang="zh-CN" b="1" dirty="0" smtClean="0"/>
              <a:t>; </a:t>
            </a:r>
          </a:p>
          <a:p>
            <a:r>
              <a:rPr lang="en-US" altLang="zh-CN" b="1" dirty="0" smtClean="0"/>
              <a:t>Fatal </a:t>
            </a:r>
            <a:r>
              <a:rPr lang="en-US" altLang="zh-CN" b="1" dirty="0" smtClean="0"/>
              <a:t>error</a:t>
            </a:r>
            <a:r>
              <a:rPr lang="en-US" altLang="zh-CN" dirty="0" smtClean="0"/>
              <a:t>: Uncaught Error: Object of class ShopProduct could not be converted to string in</a:t>
            </a:r>
            <a:endParaRPr lang="zh-CN" altLang="en-US" dirty="0"/>
          </a:p>
        </p:txBody>
      </p:sp>
      <p:pic>
        <p:nvPicPr>
          <p:cNvPr id="3" name="图片 2" descr="360截图1666010471889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2538" y="3098713"/>
            <a:ext cx="4458323" cy="2981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置类中的属性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中的属性是一种特殊变量，属性也被称为“成员变量”，用于保存各个对象不同的数据。</a:t>
            </a:r>
            <a:endParaRPr lang="en-US" altLang="zh-CN" sz="24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了声明时必须指定可见性关键字，属性和普通变量相似。</a:t>
            </a:r>
            <a:endParaRPr lang="en-US" altLang="zh-CN" sz="24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性由关键字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protected</a:t>
            </a: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声明，它的作用是确定了属性能被访问的作用域。</a:t>
            </a:r>
            <a:endParaRPr lang="zh-CN" altLang="en-US" sz="28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作用域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域指的是函数上下文或类上下文，变量在这些上下文中才有意义。因此，在函数内定义的变量具有局部作用域，在函数外定义的变量具有全局作用域。我们无法在外部作用域中访问在内部作用域中定义的变量。</a:t>
            </a:r>
            <a:endParaRPr lang="en-US" altLang="zh-CN" sz="24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但对象的规则更加轻松，我们可以在其他作用域中访问定义在某个对象内部的变量（属性）。</a:t>
            </a: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置属性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298" y="800100"/>
            <a:ext cx="4744112" cy="5429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9446" y="2620108"/>
            <a:ext cx="57246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属性被定义为</a:t>
            </a:r>
            <a:r>
              <a:rPr lang="en-US" altLang="zh-CN" dirty="0" smtClean="0">
                <a:solidFill>
                  <a:srgbClr val="FF0000"/>
                </a:solidFill>
              </a:rPr>
              <a:t>public</a:t>
            </a:r>
            <a:r>
              <a:rPr lang="zh-CN" altLang="en-US" dirty="0" smtClean="0"/>
              <a:t>，可以赋值给它们，覆盖类中设置</a:t>
            </a:r>
            <a:endParaRPr lang="en-US" altLang="zh-CN" dirty="0" smtClean="0"/>
          </a:p>
          <a:p>
            <a:r>
              <a:rPr lang="zh-CN" altLang="en-US" dirty="0" smtClean="0"/>
              <a:t>的默认值，也可以读取它们的值。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PHP</a:t>
            </a:r>
            <a:r>
              <a:rPr lang="zh-CN" altLang="en-US" dirty="0" smtClean="0"/>
              <a:t>并不强制要求在类中声明所有属性，可以</a:t>
            </a:r>
            <a:r>
              <a:rPr lang="zh-CN" altLang="en-US" dirty="0" smtClean="0">
                <a:solidFill>
                  <a:srgbClr val="FF0000"/>
                </a:solidFill>
              </a:rPr>
              <a:t>动态</a:t>
            </a:r>
            <a:r>
              <a:rPr lang="zh-CN" altLang="en-US" dirty="0" smtClean="0"/>
              <a:t>地向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 smtClean="0"/>
              <a:t>个对象</a:t>
            </a:r>
            <a:r>
              <a:rPr lang="zh-CN" altLang="en-US" dirty="0" smtClean="0">
                <a:solidFill>
                  <a:srgbClr val="FF0000"/>
                </a:solidFill>
              </a:rPr>
              <a:t>添加属性</a:t>
            </a:r>
            <a:r>
              <a:rPr lang="zh-CN" altLang="en-US" dirty="0" smtClean="0"/>
              <a:t>（不建议）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术语：调用类、函数或方法的代码通常都被称为该类、</a:t>
            </a:r>
            <a:endParaRPr lang="en-US" altLang="zh-CN" dirty="0" smtClean="0"/>
          </a:p>
          <a:p>
            <a:r>
              <a:rPr lang="zh-CN" altLang="en-US" dirty="0" smtClean="0"/>
              <a:t>函数或方法的</a:t>
            </a:r>
            <a:r>
              <a:rPr lang="zh-CN" altLang="en-US" dirty="0" smtClean="0"/>
              <a:t>客户</a:t>
            </a:r>
            <a:r>
              <a:rPr lang="zh-CN" altLang="en-US" dirty="0" smtClean="0"/>
              <a:t>端或</a:t>
            </a:r>
            <a:r>
              <a:rPr lang="zh-CN" altLang="en-US" dirty="0" smtClean="0">
                <a:solidFill>
                  <a:srgbClr val="FF0000"/>
                </a:solidFill>
              </a:rPr>
              <a:t>客户端代码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注意：使用对象运算符</a:t>
            </a:r>
            <a:r>
              <a:rPr lang="en-US" altLang="zh-CN" dirty="0" smtClean="0">
                <a:solidFill>
                  <a:srgbClr val="FF0000"/>
                </a:solidFill>
              </a:rPr>
              <a:t>-&gt;</a:t>
            </a:r>
            <a:r>
              <a:rPr lang="zh-CN" altLang="en-US" dirty="0" smtClean="0"/>
              <a:t>连接对象变量和</a:t>
            </a:r>
            <a:r>
              <a:rPr lang="zh-CN" altLang="en-US" dirty="0" smtClean="0">
                <a:solidFill>
                  <a:srgbClr val="FF0000"/>
                </a:solidFill>
              </a:rPr>
              <a:t>属性名</a:t>
            </a:r>
            <a:r>
              <a:rPr lang="zh-CN" altLang="en-US" dirty="0" smtClean="0"/>
              <a:t>访问，</a:t>
            </a:r>
            <a:endParaRPr lang="en-US" altLang="zh-CN" dirty="0" smtClean="0"/>
          </a:p>
          <a:p>
            <a:r>
              <a:rPr lang="zh-CN" altLang="en-US" dirty="0" smtClean="0"/>
              <a:t>不</a:t>
            </a:r>
            <a:r>
              <a:rPr lang="zh-CN" altLang="en-US" dirty="0" smtClean="0"/>
              <a:t>能带</a:t>
            </a:r>
            <a:r>
              <a:rPr lang="en-US" altLang="zh-CN" dirty="0" smtClean="0"/>
              <a:t>$</a:t>
            </a:r>
            <a:r>
              <a:rPr lang="zh-CN" altLang="en-US" dirty="0" smtClean="0"/>
              <a:t>，否则最终访问的属性名是</a:t>
            </a:r>
            <a:r>
              <a:rPr lang="en-US" altLang="zh-CN" dirty="0" smtClean="0"/>
              <a:t>$</a:t>
            </a:r>
            <a:r>
              <a:rPr lang="zh-CN" altLang="en-US" dirty="0" smtClean="0"/>
              <a:t>变量最终的值。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$p1-&gt;$</a:t>
            </a:r>
            <a:r>
              <a:rPr lang="en-US" altLang="zh-CN" dirty="0" smtClean="0">
                <a:solidFill>
                  <a:srgbClr val="FF0000"/>
                </a:solidFill>
              </a:rPr>
              <a:t>title;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</a:rPr>
              <a:t> ×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性相关问题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、当需要一个属性时，必须从对象外进行操作，进入对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象内部设置和获取属性，数量越来越多变得非常麻烦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允许动态设置属性，就算拼写错误也不会有警告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、类的限制太宽松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、一次输出多个属性变得麻烦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思考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3715" y="489797"/>
            <a:ext cx="1336430" cy="152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4931" y="1241950"/>
            <a:ext cx="110519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用方法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、属性允许对象存储数据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、方法允许对象执行任务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、方法是类中定义的特殊函数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function myMethod($argument1,$argument2)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带上关键字 （如果没有默认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 参数列表可选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4931" y="1241950"/>
            <a:ext cx="110519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用方法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、显式设置可见性，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是一种优秀的代码实践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、方法的调用，依然使用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符，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即使没有参数也必须带上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圆括号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7907" y="492369"/>
            <a:ext cx="3814317" cy="5802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339062" y="2590586"/>
            <a:ext cx="2363510" cy="1631216"/>
            <a:chOff x="649514" y="2275793"/>
            <a:chExt cx="2363510" cy="1631216"/>
          </a:xfrm>
        </p:grpSpPr>
        <p:sp>
          <p:nvSpPr>
            <p:cNvPr id="2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向对象基础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01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3979829" y="2590586"/>
            <a:ext cx="2363510" cy="1631216"/>
            <a:chOff x="649514" y="2275793"/>
            <a:chExt cx="2363510" cy="1631216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象的高级特征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02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6620596" y="2575197"/>
            <a:ext cx="2363510" cy="1138773"/>
            <a:chOff x="649514" y="2275793"/>
            <a:chExt cx="2363510" cy="1138773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反射</a:t>
              </a:r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03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339062" y="4267968"/>
            <a:ext cx="2363510" cy="1138773"/>
            <a:chOff x="649514" y="2275793"/>
            <a:chExt cx="2363510" cy="1138773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单例模式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04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979829" y="4267968"/>
            <a:ext cx="2363510" cy="1138773"/>
            <a:chOff x="649514" y="2275793"/>
            <a:chExt cx="2363510" cy="1138773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PHP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标准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05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8344" y="2553325"/>
            <a:ext cx="4304675" cy="4304675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79" y="1102713"/>
            <a:ext cx="414733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矩形 160">
            <a:extLst>
              <a:ext uri="{FF2B5EF4-FFF2-40B4-BE49-F238E27FC236}">
                <a16:creationId xmlns:a16="http://schemas.microsoft.com/office/drawing/2014/main" xmlns="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888" y="277417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xmlns="" val="172313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4931" y="1241950"/>
            <a:ext cx="110519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$this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$this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伪变量，写在类的方法内部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、类引用自己对象实例的方式。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、代表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当前实例的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（属性或方法）</a:t>
            </a: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4931" y="1241950"/>
            <a:ext cx="110519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构造方法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、在对象实例化时被自动调用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、主要用来进行初始化工作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、目前构造方法的名称是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__construct()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[PHP5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之前构造函数跟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类名相同，被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PHP7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废除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zh-CN" altLang="en-US" sz="28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条下划线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3541" y="639612"/>
            <a:ext cx="4753639" cy="5649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4931" y="1241950"/>
            <a:ext cx="1105193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数和类型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、字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串、整型、浮点型、布尔值</a:t>
            </a: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=》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基本类型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ShopProduct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不仅是</a:t>
            </a: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类型，同时也是</a:t>
            </a: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ShopProduct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类类型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、方法和函数的定义不需要明确指定参数类型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（既灵活又麻烦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、处理参数类型的策略取决于潜在</a:t>
            </a: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的严重程度和灵活性多大好处，</a:t>
            </a: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会根据上下文进行很多基本类型的转换</a:t>
            </a:r>
            <a:endParaRPr lang="en-US" altLang="zh-CN" sz="24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4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没有严格要求类型，但依然具备数据类型的</a:t>
            </a:r>
            <a:endParaRPr lang="en-US" altLang="zh-CN" sz="24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4931" y="1241950"/>
            <a:ext cx="11051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数据类型检测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847361" y="2073677"/>
          <a:ext cx="8127999" cy="353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9252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类型检测函数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925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is_bool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true</a:t>
                      </a:r>
                      <a:r>
                        <a:rPr lang="zh-CN" altLang="en-US" dirty="0" smtClean="0"/>
                        <a:t>或</a:t>
                      </a:r>
                      <a:r>
                        <a:rPr lang="en-US" altLang="zh-CN" dirty="0" smtClean="0"/>
                        <a:t>false</a:t>
                      </a:r>
                      <a:endParaRPr lang="zh-CN" altLang="en-US" dirty="0"/>
                    </a:p>
                  </a:txBody>
                  <a:tcPr/>
                </a:tc>
              </a:tr>
              <a:tr h="3925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is_integer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等价于</a:t>
                      </a:r>
                      <a:r>
                        <a:rPr lang="en-US" altLang="zh-CN" dirty="0" smtClean="0"/>
                        <a:t>is_int()</a:t>
                      </a:r>
                      <a:r>
                        <a:rPr lang="en-US" altLang="zh-CN" baseline="0" dirty="0" smtClean="0"/>
                        <a:t> is_long()</a:t>
                      </a:r>
                      <a:endParaRPr lang="zh-CN" altLang="en-US" dirty="0"/>
                    </a:p>
                  </a:txBody>
                  <a:tcPr/>
                </a:tc>
              </a:tr>
              <a:tr h="3925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</a:t>
                      </a:r>
                      <a:r>
                        <a:rPr lang="en-US" altLang="zh-CN" dirty="0" smtClean="0"/>
                        <a:t>s_double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Double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一个带小数点的数值</a:t>
                      </a:r>
                      <a:endParaRPr lang="zh-CN" altLang="en-US" dirty="0"/>
                    </a:p>
                  </a:txBody>
                  <a:tcPr/>
                </a:tc>
              </a:tr>
              <a:tr h="3925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</a:t>
                      </a:r>
                      <a:r>
                        <a:rPr lang="en-US" altLang="zh-CN" dirty="0" smtClean="0"/>
                        <a:t>s_string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字符串数据</a:t>
                      </a:r>
                      <a:endParaRPr lang="zh-CN" altLang="en-US" dirty="0"/>
                    </a:p>
                  </a:txBody>
                  <a:tcPr/>
                </a:tc>
              </a:tr>
              <a:tr h="3925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</a:t>
                      </a:r>
                      <a:r>
                        <a:rPr lang="en-US" altLang="zh-CN" dirty="0" smtClean="0"/>
                        <a:t>s_object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Object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对象</a:t>
                      </a:r>
                      <a:endParaRPr lang="zh-CN" altLang="en-US" dirty="0"/>
                    </a:p>
                  </a:txBody>
                  <a:tcPr/>
                </a:tc>
              </a:tr>
              <a:tr h="3925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</a:t>
                      </a:r>
                      <a:r>
                        <a:rPr lang="en-US" altLang="zh-CN" dirty="0" smtClean="0"/>
                        <a:t>s_array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Array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数组</a:t>
                      </a:r>
                      <a:endParaRPr lang="zh-CN" altLang="en-US" dirty="0"/>
                    </a:p>
                  </a:txBody>
                  <a:tcPr/>
                </a:tc>
              </a:tr>
              <a:tr h="3925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</a:t>
                      </a:r>
                      <a:r>
                        <a:rPr lang="en-US" altLang="zh-CN" dirty="0" smtClean="0"/>
                        <a:t>s_resource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Resource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数据库或文件句柄</a:t>
                      </a:r>
                      <a:endParaRPr lang="zh-CN" altLang="en-US" dirty="0"/>
                    </a:p>
                  </a:txBody>
                  <a:tcPr/>
                </a:tc>
              </a:tr>
              <a:tr h="3925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</a:t>
                      </a:r>
                      <a:r>
                        <a:rPr lang="en-US" altLang="zh-CN" dirty="0" smtClean="0"/>
                        <a:t>s_null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未被赋值的值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0008" y="5750169"/>
            <a:ext cx="828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注意：表单数据是字符串，如果要检测是不是数字的字符串，必须用</a:t>
            </a:r>
            <a:r>
              <a:rPr lang="en-US" altLang="zh-CN" dirty="0" smtClean="0">
                <a:solidFill>
                  <a:srgbClr val="FF0000"/>
                </a:solidFill>
              </a:rPr>
              <a:t>is_numeric()</a:t>
            </a:r>
          </a:p>
          <a:p>
            <a:r>
              <a:rPr lang="zh-CN" altLang="en-US" dirty="0" smtClean="0"/>
              <a:t>注</a:t>
            </a:r>
            <a:r>
              <a:rPr lang="zh-CN" altLang="en-US" dirty="0" smtClean="0"/>
              <a:t>意：</a:t>
            </a:r>
            <a:r>
              <a:rPr lang="en-US" altLang="zh-CN" dirty="0" smtClean="0"/>
              <a:t>”false”</a:t>
            </a:r>
            <a:r>
              <a:rPr lang="zh-CN" altLang="en-US" dirty="0" smtClean="0"/>
              <a:t> </a:t>
            </a:r>
            <a:r>
              <a:rPr lang="zh-CN" altLang="en-US" dirty="0" smtClean="0"/>
              <a:t>在条</a:t>
            </a:r>
            <a:r>
              <a:rPr lang="zh-CN" altLang="en-US" dirty="0" smtClean="0"/>
              <a:t>件表达式中为真值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4931" y="1241950"/>
            <a:ext cx="110519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接受提示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PHP5</a:t>
            </a: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引入了类类型声明（类型提示），</a:t>
            </a:r>
            <a:endParaRPr lang="en-US" altLang="zh-CN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要想给方法参数加上类类型声明，</a:t>
            </a:r>
            <a:endParaRPr lang="en-US" altLang="zh-CN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</a:t>
            </a: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需在方法的参数前加上一个类名即可。</a:t>
            </a:r>
            <a:endParaRPr lang="en-US" altLang="zh-CN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、异常提示</a:t>
            </a:r>
            <a:endParaRPr lang="en-US" altLang="zh-CN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Fatal error</a:t>
            </a:r>
            <a:r>
              <a:rPr lang="en-US" altLang="zh-CN" dirty="0" smtClean="0"/>
              <a:t>: Uncaught </a:t>
            </a:r>
            <a:r>
              <a:rPr lang="en-US" altLang="zh-CN" dirty="0" smtClean="0"/>
              <a:t>TypeError:Argument </a:t>
            </a:r>
            <a:r>
              <a:rPr lang="en-US" altLang="zh-CN" dirty="0" smtClean="0"/>
              <a:t>1 passed to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ShopProduct</a:t>
            </a:r>
            <a:r>
              <a:rPr lang="en-US" altLang="zh-CN" dirty="0" smtClean="0"/>
              <a:t>::write</a:t>
            </a:r>
            <a:r>
              <a:rPr lang="en-US" altLang="zh-CN" dirty="0" smtClean="0"/>
              <a:t>() must </a:t>
            </a:r>
            <a:r>
              <a:rPr lang="en-US" altLang="zh-CN" dirty="0" smtClean="0"/>
              <a:t>be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an </a:t>
            </a:r>
            <a:r>
              <a:rPr lang="en-US" altLang="zh-CN" dirty="0" smtClean="0"/>
              <a:t>instance of ShopProduct, string given, called </a:t>
            </a:r>
            <a:r>
              <a:rPr lang="en-US" altLang="zh-CN" dirty="0" smtClean="0"/>
              <a:t>in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、“类型声明是在运行时才被检测的”，这意味着</a:t>
            </a:r>
            <a:endParaRPr lang="en-US" altLang="zh-CN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算你写错了，没被执行时依然不知道错误的存在。</a:t>
            </a:r>
            <a:endParaRPr lang="en-US" altLang="zh-CN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、通常情况下，类型提示的参数会进行隐式转换。</a:t>
            </a:r>
            <a:endParaRPr lang="en-US" altLang="zh-CN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0609" y="501161"/>
            <a:ext cx="5092464" cy="5926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404" y="527537"/>
            <a:ext cx="5492642" cy="5811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84278" y="2461846"/>
            <a:ext cx="572464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246056"/>
                </a:solidFill>
              </a:rPr>
              <a:t>隐式转换</a:t>
            </a:r>
            <a:endParaRPr lang="en-US" altLang="zh-CN" sz="3600" b="1" dirty="0" smtClean="0">
              <a:solidFill>
                <a:srgbClr val="246056"/>
              </a:solidFill>
            </a:endParaRPr>
          </a:p>
          <a:p>
            <a:endParaRPr lang="en-US" altLang="zh-CN" sz="3600" b="1" dirty="0" smtClean="0">
              <a:solidFill>
                <a:srgbClr val="246056"/>
              </a:solidFill>
            </a:endParaRPr>
          </a:p>
          <a:p>
            <a:r>
              <a:rPr lang="zh-CN" altLang="en-US" sz="2400" b="1" dirty="0" smtClean="0">
                <a:solidFill>
                  <a:srgbClr val="246056"/>
                </a:solidFill>
              </a:rPr>
              <a:t>注意：构造函数有多少个参数，在实例化</a:t>
            </a:r>
            <a:endParaRPr lang="en-US" altLang="zh-CN" sz="2400" b="1" dirty="0" smtClean="0">
              <a:solidFill>
                <a:srgbClr val="246056"/>
              </a:solidFill>
            </a:endParaRPr>
          </a:p>
          <a:p>
            <a:r>
              <a:rPr lang="zh-CN" altLang="en-US" sz="2400" b="1" dirty="0" smtClean="0">
                <a:solidFill>
                  <a:srgbClr val="246056"/>
                </a:solidFill>
              </a:rPr>
              <a:t>时必须传递几个参数。（有默认值除外）</a:t>
            </a:r>
            <a:endParaRPr lang="en-US" altLang="zh-CN" sz="2400" b="1" dirty="0" smtClean="0">
              <a:solidFill>
                <a:srgbClr val="246056"/>
              </a:solidFill>
            </a:endParaRPr>
          </a:p>
          <a:p>
            <a:endParaRPr lang="en-US" altLang="zh-CN" sz="2400" b="1" dirty="0" smtClean="0">
              <a:solidFill>
                <a:srgbClr val="246056"/>
              </a:solidFill>
            </a:endParaRPr>
          </a:p>
          <a:p>
            <a:r>
              <a:rPr lang="en-US" altLang="zh-CN" sz="2000" b="1" dirty="0" smtClean="0"/>
              <a:t>Fatal error</a:t>
            </a:r>
            <a:r>
              <a:rPr lang="en-US" altLang="zh-CN" sz="2000" dirty="0" smtClean="0"/>
              <a:t>: Uncaught ArgumentCountError</a:t>
            </a:r>
            <a:r>
              <a:rPr lang="en-US" altLang="zh-CN" sz="2000" dirty="0" smtClean="0"/>
              <a:t>:</a:t>
            </a:r>
          </a:p>
          <a:p>
            <a:r>
              <a:rPr lang="en-US" altLang="zh-CN" sz="2000" dirty="0" smtClean="0"/>
              <a:t> </a:t>
            </a:r>
            <a:r>
              <a:rPr lang="en-US" altLang="zh-CN" sz="2000" dirty="0" smtClean="0"/>
              <a:t>Too few arguments to </a:t>
            </a:r>
            <a:endParaRPr lang="en-US" altLang="zh-CN" sz="2000" dirty="0" smtClean="0"/>
          </a:p>
          <a:p>
            <a:r>
              <a:rPr lang="en-US" altLang="zh-CN" sz="2000" dirty="0" smtClean="0"/>
              <a:t>function </a:t>
            </a:r>
            <a:r>
              <a:rPr lang="en-US" altLang="zh-CN" sz="2000" dirty="0" smtClean="0"/>
              <a:t>ShopProduct::__construct(), 2 passed</a:t>
            </a:r>
            <a:endParaRPr lang="zh-CN" altLang="en-US" sz="2000" b="1" dirty="0">
              <a:solidFill>
                <a:srgbClr val="24605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84278" y="2461846"/>
            <a:ext cx="55179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246056"/>
                </a:solidFill>
              </a:rPr>
              <a:t>强类</a:t>
            </a:r>
            <a:r>
              <a:rPr lang="zh-CN" altLang="en-US" sz="3600" b="1" dirty="0" smtClean="0">
                <a:solidFill>
                  <a:srgbClr val="246056"/>
                </a:solidFill>
              </a:rPr>
              <a:t>型声明</a:t>
            </a:r>
            <a:endParaRPr lang="en-US" altLang="zh-CN" sz="3600" b="1" dirty="0" smtClean="0">
              <a:solidFill>
                <a:srgbClr val="246056"/>
              </a:solidFill>
            </a:endParaRPr>
          </a:p>
          <a:p>
            <a:endParaRPr lang="en-US" altLang="zh-CN" sz="3600" b="1" dirty="0" smtClean="0">
              <a:solidFill>
                <a:srgbClr val="246056"/>
              </a:solidFill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declare(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strict_types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=1)</a:t>
            </a:r>
          </a:p>
          <a:p>
            <a:endParaRPr lang="en-US" altLang="zh-CN" sz="2400" b="1" dirty="0" smtClean="0">
              <a:solidFill>
                <a:srgbClr val="246056"/>
              </a:solidFill>
            </a:endParaRPr>
          </a:p>
          <a:p>
            <a:r>
              <a:rPr lang="en-US" altLang="zh-CN" sz="2000" b="1" dirty="0" smtClean="0"/>
              <a:t>Fatal error</a:t>
            </a:r>
            <a:r>
              <a:rPr lang="en-US" altLang="zh-CN" sz="2000" dirty="0" smtClean="0"/>
              <a:t>: Uncaught TypeError</a:t>
            </a:r>
            <a:r>
              <a:rPr lang="en-US" altLang="zh-CN" sz="2000" dirty="0" smtClean="0"/>
              <a:t>:</a:t>
            </a:r>
          </a:p>
          <a:p>
            <a:r>
              <a:rPr lang="en-US" altLang="zh-CN" sz="2000" dirty="0" smtClean="0"/>
              <a:t> </a:t>
            </a:r>
            <a:r>
              <a:rPr lang="en-US" altLang="zh-CN" sz="2000" dirty="0" smtClean="0"/>
              <a:t>Argument 2 passed to ShopProduct::__construct() </a:t>
            </a:r>
            <a:endParaRPr lang="en-US" altLang="zh-CN" sz="2000" dirty="0" smtClean="0"/>
          </a:p>
          <a:p>
            <a:r>
              <a:rPr lang="en-US" altLang="zh-CN" sz="2000" dirty="0" smtClean="0"/>
              <a:t>must </a:t>
            </a:r>
            <a:r>
              <a:rPr lang="en-US" altLang="zh-CN" sz="2000" dirty="0" smtClean="0"/>
              <a:t>be of the type float, string given, called</a:t>
            </a:r>
            <a:endParaRPr lang="zh-CN" altLang="en-US" sz="2000" b="1" dirty="0">
              <a:solidFill>
                <a:srgbClr val="246056"/>
              </a:solidFill>
            </a:endParaRPr>
          </a:p>
        </p:txBody>
      </p:sp>
      <p:pic>
        <p:nvPicPr>
          <p:cNvPr id="4" name="图片 3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369" y="463714"/>
            <a:ext cx="5252104" cy="5884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32000" y="719666"/>
          <a:ext cx="8127999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类型声明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起始版本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Array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数组</a:t>
                      </a:r>
                      <a:r>
                        <a:rPr lang="zh-CN" altLang="en-US" baseline="0" dirty="0" smtClean="0"/>
                        <a:t> 可以是</a:t>
                      </a:r>
                      <a:r>
                        <a:rPr lang="en-US" altLang="zh-CN" baseline="0" dirty="0" smtClean="0"/>
                        <a:t>null</a:t>
                      </a:r>
                      <a:r>
                        <a:rPr lang="zh-CN" altLang="en-US" baseline="0" dirty="0" smtClean="0"/>
                        <a:t>默认值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正数，默认值可以</a:t>
                      </a:r>
                      <a:r>
                        <a:rPr lang="en-US" altLang="zh-CN" dirty="0" smtClean="0"/>
                        <a:t>null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浮点数值，默认值可以正数、</a:t>
                      </a:r>
                      <a:r>
                        <a:rPr lang="en-US" altLang="zh-CN" dirty="0" smtClean="0"/>
                        <a:t>null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callable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可调用代码（匿名函数）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默认值可以</a:t>
                      </a:r>
                      <a:r>
                        <a:rPr lang="en-US" altLang="zh-CN" dirty="0" smtClean="0"/>
                        <a:t>null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Bool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默认值可以</a:t>
                      </a:r>
                      <a:r>
                        <a:rPr lang="en-US" altLang="zh-CN" dirty="0" smtClean="0"/>
                        <a:t>null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字符串数据，</a:t>
                      </a:r>
                      <a:r>
                        <a:rPr lang="en-US" altLang="zh-CN" dirty="0" smtClean="0"/>
                        <a:t>null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self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指向自己的引用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类或接口的类型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4783" y="524606"/>
            <a:ext cx="5805855" cy="5805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64569" y="2180493"/>
            <a:ext cx="39982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246056"/>
                </a:solidFill>
              </a:rPr>
              <a:t>Callable</a:t>
            </a:r>
            <a:r>
              <a:rPr lang="zh-CN" altLang="en-US" sz="3200" b="1" dirty="0" smtClean="0">
                <a:solidFill>
                  <a:srgbClr val="246056"/>
                </a:solidFill>
              </a:rPr>
              <a:t>参数类型实例</a:t>
            </a:r>
            <a:endParaRPr lang="en-US" altLang="zh-CN" sz="3200" b="1" dirty="0" smtClean="0">
              <a:solidFill>
                <a:srgbClr val="246056"/>
              </a:solidFill>
            </a:endParaRPr>
          </a:p>
          <a:p>
            <a:r>
              <a:rPr lang="zh-CN" altLang="en-US" sz="3200" b="1" dirty="0" smtClean="0">
                <a:solidFill>
                  <a:srgbClr val="246056"/>
                </a:solidFill>
              </a:rPr>
              <a:t>（匿名函数）</a:t>
            </a:r>
            <a:endParaRPr lang="zh-CN" altLang="en-US" sz="3200" b="1" dirty="0">
              <a:solidFill>
                <a:srgbClr val="24605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299" y="545849"/>
            <a:ext cx="5544324" cy="5344271"/>
          </a:xfrm>
          <a:prstGeom prst="rect">
            <a:avLst/>
          </a:prstGeom>
        </p:spPr>
      </p:pic>
      <p:pic>
        <p:nvPicPr>
          <p:cNvPr id="5" name="图片 4" descr="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4570" y="552846"/>
            <a:ext cx="5306166" cy="5346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1369" y="596118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246056"/>
                </a:solidFill>
              </a:rPr>
              <a:t>类类</a:t>
            </a:r>
            <a:r>
              <a:rPr lang="zh-CN" altLang="en-US" b="1" dirty="0" smtClean="0">
                <a:solidFill>
                  <a:srgbClr val="246056"/>
                </a:solidFill>
              </a:rPr>
              <a:t>型可以是其子类或者接口的实现</a:t>
            </a:r>
            <a:endParaRPr lang="zh-CN" altLang="en-US" b="1" dirty="0">
              <a:solidFill>
                <a:srgbClr val="24605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339062" y="2590586"/>
            <a:ext cx="2363510" cy="1138773"/>
            <a:chOff x="649514" y="2275793"/>
            <a:chExt cx="2363510" cy="1138773"/>
          </a:xfrm>
        </p:grpSpPr>
        <p:sp>
          <p:nvSpPr>
            <p:cNvPr id="2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重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写规则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06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3979829" y="2590586"/>
            <a:ext cx="2363510" cy="2123658"/>
            <a:chOff x="649514" y="2275793"/>
            <a:chExt cx="2363510" cy="2123658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Composer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SVN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3200" b="1" dirty="0" err="1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Git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07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6620596" y="2575197"/>
            <a:ext cx="2363510" cy="1138773"/>
            <a:chOff x="649514" y="2275793"/>
            <a:chExt cx="2363510" cy="1138773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库索引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08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339062" y="4267968"/>
            <a:ext cx="2363510" cy="1631216"/>
            <a:chOff x="649514" y="2275793"/>
            <a:chExt cx="2363510" cy="1631216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库执行计划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09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979829" y="4267968"/>
            <a:ext cx="2363510" cy="1631216"/>
            <a:chOff x="649514" y="2275793"/>
            <a:chExt cx="2363510" cy="1631216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xmlns="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事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务深入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、锁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矩形 160">
              <a:extLst>
                <a:ext uri="{FF2B5EF4-FFF2-40B4-BE49-F238E27FC236}">
                  <a16:creationId xmlns:a16="http://schemas.microsoft.com/office/drawing/2014/main" xmlns="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10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8344" y="2553325"/>
            <a:ext cx="4304675" cy="4304675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79" y="1102713"/>
            <a:ext cx="414733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矩形 160">
            <a:extLst>
              <a:ext uri="{FF2B5EF4-FFF2-40B4-BE49-F238E27FC236}">
                <a16:creationId xmlns:a16="http://schemas.microsoft.com/office/drawing/2014/main" xmlns="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888" y="277417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xmlns="" val="172313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9054" y="8001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46056"/>
                </a:solidFill>
              </a:rPr>
              <a:t>使用继承</a:t>
            </a:r>
            <a:endParaRPr lang="zh-CN" altLang="en-US" sz="4800" b="1" dirty="0">
              <a:solidFill>
                <a:srgbClr val="24605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0631" y="1732084"/>
            <a:ext cx="687880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246056"/>
                </a:solidFill>
              </a:rPr>
              <a:t>1</a:t>
            </a:r>
            <a:r>
              <a:rPr lang="zh-CN" altLang="en-US" dirty="0" smtClean="0">
                <a:solidFill>
                  <a:srgbClr val="246056"/>
                </a:solidFill>
              </a:rPr>
              <a:t>、为了避免代码重复，我们希望在一个类中提供共通的功能，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zh-CN" altLang="en-US" dirty="0" smtClean="0">
                <a:solidFill>
                  <a:srgbClr val="246056"/>
                </a:solidFill>
              </a:rPr>
              <a:t>但允许其他类在在处理一些方法调用时有所不同。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en-US" altLang="zh-CN" dirty="0" smtClean="0">
                <a:solidFill>
                  <a:srgbClr val="246056"/>
                </a:solidFill>
              </a:rPr>
              <a:t>2</a:t>
            </a:r>
            <a:r>
              <a:rPr lang="zh-CN" altLang="en-US" dirty="0" smtClean="0">
                <a:solidFill>
                  <a:srgbClr val="246056"/>
                </a:solidFill>
              </a:rPr>
              <a:t>、创建子类的第一步是找出基类中不适合放在一起或需要进行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zh-CN" altLang="en-US" dirty="0" smtClean="0">
                <a:solidFill>
                  <a:srgbClr val="246056"/>
                </a:solidFill>
              </a:rPr>
              <a:t>不</a:t>
            </a:r>
            <a:r>
              <a:rPr lang="zh-CN" altLang="en-US" dirty="0" smtClean="0">
                <a:solidFill>
                  <a:srgbClr val="246056"/>
                </a:solidFill>
              </a:rPr>
              <a:t>同处理的元素。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en-US" altLang="zh-CN" dirty="0" smtClean="0">
                <a:solidFill>
                  <a:srgbClr val="246056"/>
                </a:solidFill>
              </a:rPr>
              <a:t>3</a:t>
            </a:r>
            <a:r>
              <a:rPr lang="zh-CN" altLang="en-US" dirty="0" smtClean="0">
                <a:solidFill>
                  <a:srgbClr val="246056"/>
                </a:solidFill>
              </a:rPr>
              <a:t>、通过在类声明中使用关键字</a:t>
            </a:r>
            <a:r>
              <a:rPr lang="en-US" altLang="zh-CN" dirty="0" smtClean="0">
                <a:solidFill>
                  <a:srgbClr val="FF0000"/>
                </a:solidFill>
              </a:rPr>
              <a:t>extends</a:t>
            </a:r>
            <a:r>
              <a:rPr lang="zh-CN" altLang="en-US" dirty="0" smtClean="0">
                <a:solidFill>
                  <a:srgbClr val="246056"/>
                </a:solidFill>
              </a:rPr>
              <a:t>创建子类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en-US" altLang="zh-CN" dirty="0" smtClean="0">
                <a:solidFill>
                  <a:srgbClr val="246056"/>
                </a:solidFill>
              </a:rPr>
              <a:t>4</a:t>
            </a:r>
            <a:r>
              <a:rPr lang="zh-CN" altLang="en-US" dirty="0" smtClean="0">
                <a:solidFill>
                  <a:srgbClr val="246056"/>
                </a:solidFill>
              </a:rPr>
              <a:t>、如果子类（派生类）中没有定义构造方法，实例化子类时会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zh-CN" altLang="en-US" dirty="0" smtClean="0">
                <a:solidFill>
                  <a:srgbClr val="246056"/>
                </a:solidFill>
              </a:rPr>
              <a:t>自</a:t>
            </a:r>
            <a:r>
              <a:rPr lang="zh-CN" altLang="en-US" dirty="0" smtClean="0">
                <a:solidFill>
                  <a:srgbClr val="246056"/>
                </a:solidFill>
              </a:rPr>
              <a:t>动调用父类（超类、基类）的构造方法，实例化要传递父类构造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zh-CN" altLang="en-US" dirty="0" smtClean="0">
                <a:solidFill>
                  <a:srgbClr val="246056"/>
                </a:solidFill>
              </a:rPr>
              <a:t>函</a:t>
            </a:r>
            <a:r>
              <a:rPr lang="zh-CN" altLang="en-US" dirty="0" smtClean="0">
                <a:solidFill>
                  <a:srgbClr val="246056"/>
                </a:solidFill>
              </a:rPr>
              <a:t>数的参数。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en-US" altLang="zh-CN" dirty="0" smtClean="0">
                <a:solidFill>
                  <a:srgbClr val="246056"/>
                </a:solidFill>
              </a:rPr>
              <a:t>5</a:t>
            </a:r>
            <a:r>
              <a:rPr lang="zh-CN" altLang="en-US" dirty="0" smtClean="0">
                <a:solidFill>
                  <a:srgbClr val="246056"/>
                </a:solidFill>
              </a:rPr>
              <a:t>、子类会继承父类</a:t>
            </a:r>
            <a:r>
              <a:rPr lang="en-US" altLang="zh-CN" dirty="0" smtClean="0">
                <a:solidFill>
                  <a:srgbClr val="FF0000"/>
                </a:solidFill>
              </a:rPr>
              <a:t>public</a:t>
            </a:r>
            <a:r>
              <a:rPr lang="zh-CN" altLang="en-US" dirty="0" smtClean="0">
                <a:solidFill>
                  <a:srgbClr val="246056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protected</a:t>
            </a:r>
            <a:r>
              <a:rPr lang="zh-CN" altLang="en-US" dirty="0" smtClean="0">
                <a:solidFill>
                  <a:srgbClr val="246056"/>
                </a:solidFill>
              </a:rPr>
              <a:t>属性和方法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en-US" altLang="zh-CN" dirty="0" smtClean="0">
                <a:solidFill>
                  <a:srgbClr val="246056"/>
                </a:solidFill>
              </a:rPr>
              <a:t>6</a:t>
            </a:r>
            <a:r>
              <a:rPr lang="zh-CN" altLang="en-US" dirty="0" smtClean="0">
                <a:solidFill>
                  <a:srgbClr val="246056"/>
                </a:solidFill>
              </a:rPr>
              <a:t>、子类可以扩展和修改父类的功能（重写，</a:t>
            </a:r>
            <a:r>
              <a:rPr lang="en-US" altLang="zh-CN" dirty="0" smtClean="0">
                <a:solidFill>
                  <a:srgbClr val="246056"/>
                </a:solidFill>
              </a:rPr>
              <a:t>PHP</a:t>
            </a:r>
            <a:r>
              <a:rPr lang="zh-CN" altLang="en-US" dirty="0" smtClean="0">
                <a:solidFill>
                  <a:srgbClr val="246056"/>
                </a:solidFill>
              </a:rPr>
              <a:t>没有重载）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endParaRPr lang="zh-CN" altLang="en-US" dirty="0">
              <a:solidFill>
                <a:srgbClr val="246056"/>
              </a:solidFill>
            </a:endParaRPr>
          </a:p>
        </p:txBody>
      </p:sp>
      <p:pic>
        <p:nvPicPr>
          <p:cNvPr id="5" name="图片 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7423" y="2622414"/>
            <a:ext cx="4167165" cy="3705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2131" y="80010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46056"/>
                </a:solidFill>
              </a:rPr>
              <a:t>构</a:t>
            </a:r>
            <a:r>
              <a:rPr lang="zh-CN" altLang="en-US" sz="4800" b="1" dirty="0" smtClean="0">
                <a:solidFill>
                  <a:srgbClr val="246056"/>
                </a:solidFill>
              </a:rPr>
              <a:t>造方法和继承</a:t>
            </a:r>
            <a:endParaRPr lang="zh-CN" altLang="en-US" sz="4800" b="1" dirty="0">
              <a:solidFill>
                <a:srgbClr val="24605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3193" y="1872760"/>
            <a:ext cx="630332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246056"/>
                </a:solidFill>
              </a:rPr>
              <a:t>1</a:t>
            </a:r>
            <a:r>
              <a:rPr lang="zh-CN" altLang="en-US" dirty="0" smtClean="0">
                <a:solidFill>
                  <a:srgbClr val="246056"/>
                </a:solidFill>
              </a:rPr>
              <a:t>、在子类定义构造方法时，父类的构造方法不会被自动调用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en-US" altLang="zh-CN" dirty="0" smtClean="0">
                <a:solidFill>
                  <a:srgbClr val="246056"/>
                </a:solidFill>
              </a:rPr>
              <a:t>2</a:t>
            </a:r>
            <a:r>
              <a:rPr lang="zh-CN" altLang="en-US" dirty="0" smtClean="0">
                <a:solidFill>
                  <a:srgbClr val="246056"/>
                </a:solidFill>
              </a:rPr>
              <a:t>、</a:t>
            </a:r>
            <a:r>
              <a:rPr lang="zh-CN" altLang="en-US" dirty="0" smtClean="0">
                <a:solidFill>
                  <a:srgbClr val="246056"/>
                </a:solidFill>
              </a:rPr>
              <a:t>在子类定义构造方法时</a:t>
            </a:r>
            <a:r>
              <a:rPr lang="zh-CN" altLang="en-US" dirty="0" smtClean="0">
                <a:solidFill>
                  <a:srgbClr val="246056"/>
                </a:solidFill>
              </a:rPr>
              <a:t>，将</a:t>
            </a:r>
            <a:r>
              <a:rPr lang="zh-CN" altLang="en-US" dirty="0" smtClean="0">
                <a:solidFill>
                  <a:srgbClr val="246056"/>
                </a:solidFill>
              </a:rPr>
              <a:t>参数传递给父</a:t>
            </a:r>
            <a:r>
              <a:rPr lang="zh-CN" altLang="en-US" dirty="0" smtClean="0">
                <a:solidFill>
                  <a:srgbClr val="246056"/>
                </a:solidFill>
              </a:rPr>
              <a:t>类才是完整的类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endParaRPr lang="en-US" altLang="zh-CN" dirty="0" smtClean="0">
              <a:solidFill>
                <a:srgbClr val="246056"/>
              </a:solidFill>
            </a:endParaRPr>
          </a:p>
          <a:p>
            <a:r>
              <a:rPr lang="en-US" altLang="zh-CN" dirty="0" smtClean="0">
                <a:solidFill>
                  <a:srgbClr val="246056"/>
                </a:solidFill>
              </a:rPr>
              <a:t>3</a:t>
            </a:r>
            <a:r>
              <a:rPr lang="zh-CN" altLang="en-US" dirty="0" smtClean="0">
                <a:solidFill>
                  <a:srgbClr val="246056"/>
                </a:solidFill>
              </a:rPr>
              <a:t>、子类中调用父类的方法用关键字</a:t>
            </a:r>
            <a:r>
              <a:rPr lang="en-US" altLang="zh-CN" dirty="0" smtClean="0">
                <a:solidFill>
                  <a:srgbClr val="FF0000"/>
                </a:solidFill>
              </a:rPr>
              <a:t>parent</a:t>
            </a:r>
            <a:r>
              <a:rPr lang="zh-CN" altLang="en-US" dirty="0" smtClean="0">
                <a:solidFill>
                  <a:srgbClr val="246056"/>
                </a:solidFill>
              </a:rPr>
              <a:t>和双冒号</a:t>
            </a:r>
            <a:r>
              <a:rPr lang="en-US" altLang="zh-CN" dirty="0" smtClean="0">
                <a:solidFill>
                  <a:srgbClr val="FF0000"/>
                </a:solidFill>
              </a:rPr>
              <a:t>::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parent::__construct(…)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parent::callMethod(…)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如</a:t>
            </a:r>
            <a:r>
              <a:rPr lang="zh-CN" altLang="en-US" dirty="0" smtClean="0">
                <a:solidFill>
                  <a:srgbClr val="FF0000"/>
                </a:solidFill>
              </a:rPr>
              <a:t>果方法只属于父类，可以直接</a:t>
            </a:r>
            <a:r>
              <a:rPr lang="en-US" altLang="zh-CN" dirty="0" smtClean="0">
                <a:solidFill>
                  <a:srgbClr val="FF0000"/>
                </a:solidFill>
              </a:rPr>
              <a:t>$this-&gt;</a:t>
            </a:r>
            <a:r>
              <a:rPr lang="zh-CN" altLang="en-US" dirty="0" smtClean="0">
                <a:solidFill>
                  <a:srgbClr val="FF0000"/>
                </a:solidFill>
              </a:rPr>
              <a:t>父类方法（）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246056"/>
                </a:solidFill>
              </a:rPr>
              <a:t>4</a:t>
            </a:r>
            <a:r>
              <a:rPr lang="zh-CN" altLang="en-US" dirty="0" smtClean="0">
                <a:solidFill>
                  <a:srgbClr val="246056"/>
                </a:solidFill>
              </a:rPr>
              <a:t>、不能使用</a:t>
            </a:r>
            <a:r>
              <a:rPr lang="en-US" altLang="zh-CN" dirty="0" smtClean="0">
                <a:solidFill>
                  <a:srgbClr val="FF0000"/>
                </a:solidFill>
              </a:rPr>
              <a:t>::</a:t>
            </a:r>
            <a:r>
              <a:rPr lang="zh-CN" altLang="en-US" dirty="0" smtClean="0">
                <a:solidFill>
                  <a:srgbClr val="246056"/>
                </a:solidFill>
              </a:rPr>
              <a:t>访问父类非静态的属性</a:t>
            </a:r>
            <a:endParaRPr lang="en-US" altLang="zh-CN" dirty="0" smtClean="0">
              <a:solidFill>
                <a:srgbClr val="246056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3654" y="726101"/>
            <a:ext cx="4481002" cy="5595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4746" y="119575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246056"/>
                </a:solidFill>
              </a:rPr>
              <a:t>管理类的访问</a:t>
            </a:r>
            <a:endParaRPr lang="zh-CN" altLang="en-US" sz="3200" b="1" dirty="0">
              <a:solidFill>
                <a:srgbClr val="24605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4692" y="2470638"/>
            <a:ext cx="100680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public</a:t>
            </a:r>
            <a:r>
              <a:rPr lang="zh-CN" altLang="en-US" dirty="0" smtClean="0"/>
              <a:t>属性和方法可以在程序中的任何上下文中被访问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private</a:t>
            </a:r>
            <a:r>
              <a:rPr lang="zh-CN" altLang="en-US" dirty="0" smtClean="0"/>
              <a:t>的属性和方法只能在类内部被访问，子类也无法访问父类的</a:t>
            </a:r>
            <a:r>
              <a:rPr lang="en-US" altLang="zh-CN" dirty="0" smtClean="0"/>
              <a:t>private</a:t>
            </a:r>
            <a:r>
              <a:rPr lang="zh-CN" altLang="en-US" dirty="0" smtClean="0"/>
              <a:t>属性和方法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protected</a:t>
            </a:r>
            <a:r>
              <a:rPr lang="zh-CN" altLang="en-US" dirty="0" smtClean="0"/>
              <a:t>的属性和方法只能在类内部或子类中被访问，外部代码无法访问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①可</a:t>
            </a:r>
            <a:r>
              <a:rPr lang="zh-CN" altLang="en-US" dirty="0" smtClean="0"/>
              <a:t>见性关键字允许我们将类中客户端所需的部分暴露给客户端，为对象设置一个清晰的接口</a:t>
            </a:r>
            <a:endParaRPr lang="en-US" altLang="zh-CN" dirty="0" smtClean="0"/>
          </a:p>
          <a:p>
            <a:r>
              <a:rPr lang="zh-CN" altLang="en-US" dirty="0" smtClean="0"/>
              <a:t>②通</a:t>
            </a:r>
            <a:r>
              <a:rPr lang="zh-CN" altLang="en-US" dirty="0" smtClean="0"/>
              <a:t>过阻止客户端代码访问特定的属性，访问权限控制有助于防止</a:t>
            </a:r>
            <a:r>
              <a:rPr lang="en-US" altLang="zh-CN" dirty="0" smtClean="0"/>
              <a:t>BUG</a:t>
            </a:r>
            <a:r>
              <a:rPr lang="zh-CN" altLang="en-US" dirty="0" smtClean="0"/>
              <a:t>的产生。</a:t>
            </a:r>
            <a:endParaRPr lang="en-US" altLang="zh-CN" dirty="0" smtClean="0"/>
          </a:p>
          <a:p>
            <a:r>
              <a:rPr lang="zh-CN" altLang="en-US" dirty="0" smtClean="0"/>
              <a:t>③通</a:t>
            </a:r>
            <a:r>
              <a:rPr lang="zh-CN" altLang="en-US" dirty="0" smtClean="0"/>
              <a:t>常，我们倾向于严格控制可访问性，应该设置</a:t>
            </a:r>
            <a:r>
              <a:rPr lang="en-US" altLang="zh-CN" dirty="0" smtClean="0"/>
              <a:t>private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protected</a:t>
            </a:r>
            <a:r>
              <a:rPr lang="zh-CN" altLang="en-US" dirty="0" smtClean="0"/>
              <a:t>，然后在需要的时候逐渐放宽</a:t>
            </a:r>
            <a:endParaRPr lang="en-US" altLang="zh-CN" dirty="0" smtClean="0"/>
          </a:p>
          <a:p>
            <a:r>
              <a:rPr lang="en-US" altLang="zh-CN" dirty="0" smtClean="0"/>
              <a:t>④</a:t>
            </a:r>
            <a:r>
              <a:rPr lang="zh-CN" altLang="en-US" dirty="0" smtClean="0"/>
              <a:t>最好不要让客户端代码直接访问或修改类的属性，使用访问方法，</a:t>
            </a:r>
            <a:r>
              <a:rPr lang="en-US" altLang="zh-CN" dirty="0" smtClean="0"/>
              <a:t>getter/setter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public function getTitle();</a:t>
            </a:r>
          </a:p>
          <a:p>
            <a:r>
              <a:rPr lang="en-US" altLang="zh-CN" dirty="0" smtClean="0"/>
              <a:t>public function setTitle($value);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 YOU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24">
            <a:extLst>
              <a:ext uri="{FF2B5EF4-FFF2-40B4-BE49-F238E27FC236}">
                <a16:creationId xmlns:a16="http://schemas.microsoft.com/office/drawing/2014/main" xmlns="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Your life can be enhanced, and your happiness enriched, </a:t>
            </a:r>
          </a:p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when you choose to change your perspective. 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E1721C-7616-4604-98D2-04007F84B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840" y="4575682"/>
            <a:ext cx="262327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000" kern="2000" dirty="0">
                <a:solidFill>
                  <a:srgbClr val="246056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Arial" panose="020B0604020202020204" pitchFamily="34" charset="0"/>
              </a:rPr>
              <a:t>汇报人：包图网</a:t>
            </a:r>
          </a:p>
        </p:txBody>
      </p:sp>
      <p:pic>
        <p:nvPicPr>
          <p:cNvPr id="10" name="图片 9" descr="php_PNG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85638" y="4124691"/>
            <a:ext cx="4006362" cy="30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879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9"/>
          <p:cNvSpPr>
            <a:spLocks/>
          </p:cNvSpPr>
          <p:nvPr/>
        </p:nvSpPr>
        <p:spPr bwMode="auto">
          <a:xfrm>
            <a:off x="4818574" y="5256453"/>
            <a:ext cx="288395" cy="221274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203" y="0"/>
              </a:cxn>
              <a:cxn ang="0">
                <a:pos x="225" y="5"/>
              </a:cxn>
              <a:cxn ang="0">
                <a:pos x="245" y="13"/>
              </a:cxn>
              <a:cxn ang="0">
                <a:pos x="262" y="26"/>
              </a:cxn>
              <a:cxn ang="0">
                <a:pos x="271" y="32"/>
              </a:cxn>
              <a:cxn ang="0">
                <a:pos x="282" y="47"/>
              </a:cxn>
              <a:cxn ang="0">
                <a:pos x="292" y="63"/>
              </a:cxn>
              <a:cxn ang="0">
                <a:pos x="232" y="63"/>
              </a:cxn>
              <a:cxn ang="0">
                <a:pos x="213" y="53"/>
              </a:cxn>
              <a:cxn ang="0">
                <a:pos x="192" y="49"/>
              </a:cxn>
              <a:cxn ang="0">
                <a:pos x="112" y="49"/>
              </a:cxn>
              <a:cxn ang="0">
                <a:pos x="88" y="54"/>
              </a:cxn>
              <a:cxn ang="0">
                <a:pos x="68" y="68"/>
              </a:cxn>
              <a:cxn ang="0">
                <a:pos x="61" y="77"/>
              </a:cxn>
              <a:cxn ang="0">
                <a:pos x="51" y="99"/>
              </a:cxn>
              <a:cxn ang="0">
                <a:pos x="50" y="111"/>
              </a:cxn>
              <a:cxn ang="0">
                <a:pos x="51" y="124"/>
              </a:cxn>
              <a:cxn ang="0">
                <a:pos x="61" y="146"/>
              </a:cxn>
              <a:cxn ang="0">
                <a:pos x="68" y="154"/>
              </a:cxn>
              <a:cxn ang="0">
                <a:pos x="88" y="168"/>
              </a:cxn>
              <a:cxn ang="0">
                <a:pos x="112" y="173"/>
              </a:cxn>
              <a:cxn ang="0">
                <a:pos x="192" y="173"/>
              </a:cxn>
              <a:cxn ang="0">
                <a:pos x="213" y="169"/>
              </a:cxn>
              <a:cxn ang="0">
                <a:pos x="232" y="158"/>
              </a:cxn>
              <a:cxn ang="0">
                <a:pos x="292" y="158"/>
              </a:cxn>
              <a:cxn ang="0">
                <a:pos x="282" y="175"/>
              </a:cxn>
              <a:cxn ang="0">
                <a:pos x="271" y="189"/>
              </a:cxn>
              <a:cxn ang="0">
                <a:pos x="262" y="196"/>
              </a:cxn>
              <a:cxn ang="0">
                <a:pos x="245" y="209"/>
              </a:cxn>
              <a:cxn ang="0">
                <a:pos x="225" y="217"/>
              </a:cxn>
              <a:cxn ang="0">
                <a:pos x="203" y="221"/>
              </a:cxn>
              <a:cxn ang="0">
                <a:pos x="112" y="222"/>
              </a:cxn>
              <a:cxn ang="0">
                <a:pos x="100" y="221"/>
              </a:cxn>
              <a:cxn ang="0">
                <a:pos x="78" y="217"/>
              </a:cxn>
              <a:cxn ang="0">
                <a:pos x="58" y="209"/>
              </a:cxn>
              <a:cxn ang="0">
                <a:pos x="41" y="196"/>
              </a:cxn>
              <a:cxn ang="0">
                <a:pos x="34" y="189"/>
              </a:cxn>
              <a:cxn ang="0">
                <a:pos x="20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1"/>
              </a:cxn>
              <a:cxn ang="0">
                <a:pos x="0" y="111"/>
              </a:cxn>
              <a:cxn ang="0">
                <a:pos x="3" y="89"/>
              </a:cxn>
              <a:cxn ang="0">
                <a:pos x="9" y="68"/>
              </a:cxn>
              <a:cxn ang="0">
                <a:pos x="20" y="49"/>
              </a:cxn>
              <a:cxn ang="0">
                <a:pos x="34" y="32"/>
              </a:cxn>
              <a:cxn ang="0">
                <a:pos x="41" y="26"/>
              </a:cxn>
              <a:cxn ang="0">
                <a:pos x="58" y="13"/>
              </a:cxn>
              <a:cxn ang="0">
                <a:pos x="78" y="5"/>
              </a:cxn>
              <a:cxn ang="0">
                <a:pos x="100" y="0"/>
              </a:cxn>
              <a:cxn ang="0">
                <a:pos x="112" y="0"/>
              </a:cxn>
            </a:cxnLst>
            <a:rect l="0" t="0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24" tIns="45713" rIns="91424" bIns="45713" numCol="1" anchor="t" anchorCtr="0" compatLnSpc="1">
            <a:prstTxWarp prst="textNoShape">
              <a:avLst/>
            </a:prstTxWarp>
          </a:bodyPr>
          <a:lstStyle/>
          <a:p>
            <a:endParaRPr lang="en-US" sz="3199">
              <a:cs typeface="+mn-ea"/>
              <a:sym typeface="+mn-lt"/>
            </a:endParaRPr>
          </a:p>
        </p:txBody>
      </p:sp>
      <p:sp>
        <p:nvSpPr>
          <p:cNvPr id="3" name="Freeform 20"/>
          <p:cNvSpPr>
            <a:spLocks/>
          </p:cNvSpPr>
          <p:nvPr/>
        </p:nvSpPr>
        <p:spPr bwMode="auto">
          <a:xfrm>
            <a:off x="5158326" y="5256453"/>
            <a:ext cx="286420" cy="221274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92" y="0"/>
              </a:cxn>
              <a:cxn ang="0">
                <a:pos x="213" y="5"/>
              </a:cxn>
              <a:cxn ang="0">
                <a:pos x="234" y="13"/>
              </a:cxn>
              <a:cxn ang="0">
                <a:pos x="251" y="26"/>
              </a:cxn>
              <a:cxn ang="0">
                <a:pos x="258" y="32"/>
              </a:cxn>
              <a:cxn ang="0">
                <a:pos x="272" y="49"/>
              </a:cxn>
              <a:cxn ang="0">
                <a:pos x="283" y="68"/>
              </a:cxn>
              <a:cxn ang="0">
                <a:pos x="289" y="89"/>
              </a:cxn>
              <a:cxn ang="0">
                <a:pos x="292" y="111"/>
              </a:cxn>
              <a:cxn ang="0">
                <a:pos x="292" y="111"/>
              </a:cxn>
              <a:cxn ang="0">
                <a:pos x="289" y="133"/>
              </a:cxn>
              <a:cxn ang="0">
                <a:pos x="283" y="154"/>
              </a:cxn>
              <a:cxn ang="0">
                <a:pos x="272" y="173"/>
              </a:cxn>
              <a:cxn ang="0">
                <a:pos x="258" y="189"/>
              </a:cxn>
              <a:cxn ang="0">
                <a:pos x="251" y="196"/>
              </a:cxn>
              <a:cxn ang="0">
                <a:pos x="234" y="209"/>
              </a:cxn>
              <a:cxn ang="0">
                <a:pos x="213" y="217"/>
              </a:cxn>
              <a:cxn ang="0">
                <a:pos x="192" y="221"/>
              </a:cxn>
              <a:cxn ang="0">
                <a:pos x="100" y="222"/>
              </a:cxn>
              <a:cxn ang="0">
                <a:pos x="89" y="221"/>
              </a:cxn>
              <a:cxn ang="0">
                <a:pos x="67" y="217"/>
              </a:cxn>
              <a:cxn ang="0">
                <a:pos x="47" y="209"/>
              </a:cxn>
              <a:cxn ang="0">
                <a:pos x="30" y="196"/>
              </a:cxn>
              <a:cxn ang="0">
                <a:pos x="21" y="189"/>
              </a:cxn>
              <a:cxn ang="0">
                <a:pos x="9" y="175"/>
              </a:cxn>
              <a:cxn ang="0">
                <a:pos x="0" y="158"/>
              </a:cxn>
              <a:cxn ang="0">
                <a:pos x="61" y="158"/>
              </a:cxn>
              <a:cxn ang="0">
                <a:pos x="79" y="169"/>
              </a:cxn>
              <a:cxn ang="0">
                <a:pos x="100" y="173"/>
              </a:cxn>
              <a:cxn ang="0">
                <a:pos x="181" y="173"/>
              </a:cxn>
              <a:cxn ang="0">
                <a:pos x="204" y="168"/>
              </a:cxn>
              <a:cxn ang="0">
                <a:pos x="224" y="154"/>
              </a:cxn>
              <a:cxn ang="0">
                <a:pos x="231" y="146"/>
              </a:cxn>
              <a:cxn ang="0">
                <a:pos x="241" y="124"/>
              </a:cxn>
              <a:cxn ang="0">
                <a:pos x="242" y="111"/>
              </a:cxn>
              <a:cxn ang="0">
                <a:pos x="241" y="99"/>
              </a:cxn>
              <a:cxn ang="0">
                <a:pos x="231" y="77"/>
              </a:cxn>
              <a:cxn ang="0">
                <a:pos x="224" y="68"/>
              </a:cxn>
              <a:cxn ang="0">
                <a:pos x="204" y="54"/>
              </a:cxn>
              <a:cxn ang="0">
                <a:pos x="181" y="49"/>
              </a:cxn>
              <a:cxn ang="0">
                <a:pos x="100" y="49"/>
              </a:cxn>
              <a:cxn ang="0">
                <a:pos x="79" y="53"/>
              </a:cxn>
              <a:cxn ang="0">
                <a:pos x="61" y="63"/>
              </a:cxn>
              <a:cxn ang="0">
                <a:pos x="0" y="63"/>
              </a:cxn>
              <a:cxn ang="0">
                <a:pos x="9" y="47"/>
              </a:cxn>
              <a:cxn ang="0">
                <a:pos x="21" y="32"/>
              </a:cxn>
              <a:cxn ang="0">
                <a:pos x="30" y="26"/>
              </a:cxn>
              <a:cxn ang="0">
                <a:pos x="47" y="13"/>
              </a:cxn>
              <a:cxn ang="0">
                <a:pos x="67" y="5"/>
              </a:cxn>
              <a:cxn ang="0">
                <a:pos x="89" y="0"/>
              </a:cxn>
              <a:cxn ang="0">
                <a:pos x="100" y="0"/>
              </a:cxn>
            </a:cxnLst>
            <a:rect l="0" t="0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24" tIns="45713" rIns="91424" bIns="45713" numCol="1" anchor="t" anchorCtr="0" compatLnSpc="1">
            <a:prstTxWarp prst="textNoShape">
              <a:avLst/>
            </a:prstTxWarp>
          </a:bodyPr>
          <a:lstStyle/>
          <a:p>
            <a:endParaRPr lang="en-US" sz="3199">
              <a:cs typeface="+mn-ea"/>
              <a:sym typeface="+mn-lt"/>
            </a:endParaRPr>
          </a:p>
        </p:txBody>
      </p:sp>
      <p:sp>
        <p:nvSpPr>
          <p:cNvPr id="4" name="Freeform 25"/>
          <p:cNvSpPr>
            <a:spLocks/>
          </p:cNvSpPr>
          <p:nvPr/>
        </p:nvSpPr>
        <p:spPr bwMode="auto">
          <a:xfrm>
            <a:off x="5895737" y="2472914"/>
            <a:ext cx="2034728" cy="2032373"/>
          </a:xfrm>
          <a:custGeom>
            <a:avLst/>
            <a:gdLst>
              <a:gd name="T0" fmla="*/ 750 w 1497"/>
              <a:gd name="T1" fmla="*/ 0 h 1495"/>
              <a:gd name="T2" fmla="*/ 1497 w 1497"/>
              <a:gd name="T3" fmla="*/ 747 h 1495"/>
              <a:gd name="T4" fmla="*/ 750 w 1497"/>
              <a:gd name="T5" fmla="*/ 1495 h 1495"/>
              <a:gd name="T6" fmla="*/ 662 w 1497"/>
              <a:gd name="T7" fmla="*/ 1407 h 1495"/>
              <a:gd name="T8" fmla="*/ 776 w 1497"/>
              <a:gd name="T9" fmla="*/ 1293 h 1495"/>
              <a:gd name="T10" fmla="*/ 776 w 1497"/>
              <a:gd name="T11" fmla="*/ 1388 h 1495"/>
              <a:gd name="T12" fmla="*/ 845 w 1497"/>
              <a:gd name="T13" fmla="*/ 1388 h 1495"/>
              <a:gd name="T14" fmla="*/ 845 w 1497"/>
              <a:gd name="T15" fmla="*/ 1176 h 1495"/>
              <a:gd name="T16" fmla="*/ 632 w 1497"/>
              <a:gd name="T17" fmla="*/ 1176 h 1495"/>
              <a:gd name="T18" fmla="*/ 632 w 1497"/>
              <a:gd name="T19" fmla="*/ 1245 h 1495"/>
              <a:gd name="T20" fmla="*/ 727 w 1497"/>
              <a:gd name="T21" fmla="*/ 1245 h 1495"/>
              <a:gd name="T22" fmla="*/ 613 w 1497"/>
              <a:gd name="T23" fmla="*/ 1358 h 1495"/>
              <a:gd name="T24" fmla="*/ 526 w 1497"/>
              <a:gd name="T25" fmla="*/ 1271 h 1495"/>
              <a:gd name="T26" fmla="*/ 893 w 1497"/>
              <a:gd name="T27" fmla="*/ 905 h 1495"/>
              <a:gd name="T28" fmla="*/ 0 w 1497"/>
              <a:gd name="T29" fmla="*/ 905 h 1495"/>
              <a:gd name="T30" fmla="*/ 0 w 1497"/>
              <a:gd name="T31" fmla="*/ 782 h 1495"/>
              <a:gd name="T32" fmla="*/ 162 w 1497"/>
              <a:gd name="T33" fmla="*/ 782 h 1495"/>
              <a:gd name="T34" fmla="*/ 95 w 1497"/>
              <a:gd name="T35" fmla="*/ 849 h 1495"/>
              <a:gd name="T36" fmla="*/ 144 w 1497"/>
              <a:gd name="T37" fmla="*/ 898 h 1495"/>
              <a:gd name="T38" fmla="*/ 294 w 1497"/>
              <a:gd name="T39" fmla="*/ 747 h 1495"/>
              <a:gd name="T40" fmla="*/ 144 w 1497"/>
              <a:gd name="T41" fmla="*/ 597 h 1495"/>
              <a:gd name="T42" fmla="*/ 95 w 1497"/>
              <a:gd name="T43" fmla="*/ 646 h 1495"/>
              <a:gd name="T44" fmla="*/ 162 w 1497"/>
              <a:gd name="T45" fmla="*/ 713 h 1495"/>
              <a:gd name="T46" fmla="*/ 0 w 1497"/>
              <a:gd name="T47" fmla="*/ 713 h 1495"/>
              <a:gd name="T48" fmla="*/ 0 w 1497"/>
              <a:gd name="T49" fmla="*/ 590 h 1495"/>
              <a:gd name="T50" fmla="*/ 893 w 1497"/>
              <a:gd name="T51" fmla="*/ 590 h 1495"/>
              <a:gd name="T52" fmla="*/ 527 w 1497"/>
              <a:gd name="T53" fmla="*/ 224 h 1495"/>
              <a:gd name="T54" fmla="*/ 613 w 1497"/>
              <a:gd name="T55" fmla="*/ 136 h 1495"/>
              <a:gd name="T56" fmla="*/ 727 w 1497"/>
              <a:gd name="T57" fmla="*/ 251 h 1495"/>
              <a:gd name="T58" fmla="*/ 632 w 1497"/>
              <a:gd name="T59" fmla="*/ 251 h 1495"/>
              <a:gd name="T60" fmla="*/ 632 w 1497"/>
              <a:gd name="T61" fmla="*/ 319 h 1495"/>
              <a:gd name="T62" fmla="*/ 845 w 1497"/>
              <a:gd name="T63" fmla="*/ 319 h 1495"/>
              <a:gd name="T64" fmla="*/ 845 w 1497"/>
              <a:gd name="T65" fmla="*/ 107 h 1495"/>
              <a:gd name="T66" fmla="*/ 776 w 1497"/>
              <a:gd name="T67" fmla="*/ 107 h 1495"/>
              <a:gd name="T68" fmla="*/ 776 w 1497"/>
              <a:gd name="T69" fmla="*/ 202 h 1495"/>
              <a:gd name="T70" fmla="*/ 662 w 1497"/>
              <a:gd name="T71" fmla="*/ 87 h 1495"/>
              <a:gd name="T72" fmla="*/ 750 w 1497"/>
              <a:gd name="T73" fmla="*/ 0 h 1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97" h="1495">
                <a:moveTo>
                  <a:pt x="750" y="0"/>
                </a:moveTo>
                <a:lnTo>
                  <a:pt x="1497" y="747"/>
                </a:lnTo>
                <a:lnTo>
                  <a:pt x="750" y="1495"/>
                </a:lnTo>
                <a:lnTo>
                  <a:pt x="662" y="1407"/>
                </a:lnTo>
                <a:lnTo>
                  <a:pt x="776" y="1293"/>
                </a:lnTo>
                <a:lnTo>
                  <a:pt x="776" y="1388"/>
                </a:lnTo>
                <a:lnTo>
                  <a:pt x="845" y="1388"/>
                </a:lnTo>
                <a:lnTo>
                  <a:pt x="845" y="1176"/>
                </a:lnTo>
                <a:lnTo>
                  <a:pt x="632" y="1176"/>
                </a:lnTo>
                <a:lnTo>
                  <a:pt x="632" y="1245"/>
                </a:lnTo>
                <a:lnTo>
                  <a:pt x="727" y="1245"/>
                </a:lnTo>
                <a:lnTo>
                  <a:pt x="613" y="1358"/>
                </a:lnTo>
                <a:lnTo>
                  <a:pt x="526" y="1271"/>
                </a:lnTo>
                <a:lnTo>
                  <a:pt x="893" y="905"/>
                </a:lnTo>
                <a:lnTo>
                  <a:pt x="0" y="905"/>
                </a:lnTo>
                <a:lnTo>
                  <a:pt x="0" y="782"/>
                </a:lnTo>
                <a:lnTo>
                  <a:pt x="162" y="782"/>
                </a:lnTo>
                <a:lnTo>
                  <a:pt x="95" y="849"/>
                </a:lnTo>
                <a:lnTo>
                  <a:pt x="144" y="898"/>
                </a:lnTo>
                <a:lnTo>
                  <a:pt x="294" y="747"/>
                </a:lnTo>
                <a:lnTo>
                  <a:pt x="144" y="597"/>
                </a:lnTo>
                <a:lnTo>
                  <a:pt x="95" y="646"/>
                </a:lnTo>
                <a:lnTo>
                  <a:pt x="162" y="713"/>
                </a:lnTo>
                <a:lnTo>
                  <a:pt x="0" y="713"/>
                </a:lnTo>
                <a:lnTo>
                  <a:pt x="0" y="590"/>
                </a:lnTo>
                <a:lnTo>
                  <a:pt x="893" y="590"/>
                </a:lnTo>
                <a:lnTo>
                  <a:pt x="527" y="224"/>
                </a:lnTo>
                <a:lnTo>
                  <a:pt x="613" y="136"/>
                </a:lnTo>
                <a:lnTo>
                  <a:pt x="727" y="251"/>
                </a:lnTo>
                <a:lnTo>
                  <a:pt x="632" y="251"/>
                </a:lnTo>
                <a:lnTo>
                  <a:pt x="632" y="319"/>
                </a:lnTo>
                <a:lnTo>
                  <a:pt x="845" y="319"/>
                </a:lnTo>
                <a:lnTo>
                  <a:pt x="845" y="107"/>
                </a:lnTo>
                <a:lnTo>
                  <a:pt x="776" y="107"/>
                </a:lnTo>
                <a:lnTo>
                  <a:pt x="776" y="202"/>
                </a:lnTo>
                <a:lnTo>
                  <a:pt x="662" y="87"/>
                </a:lnTo>
                <a:lnTo>
                  <a:pt x="750" y="0"/>
                </a:lnTo>
                <a:close/>
              </a:path>
            </a:pathLst>
          </a:custGeom>
          <a:solidFill>
            <a:srgbClr val="246056"/>
          </a:solidFill>
          <a:ln>
            <a:noFill/>
          </a:ln>
          <a:extLst/>
        </p:spPr>
        <p:txBody>
          <a:bodyPr vert="horz" wrap="square" lIns="91424" tIns="45713" rIns="91424" bIns="45713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cs typeface="+mn-ea"/>
              <a:sym typeface="+mn-lt"/>
            </a:endParaRPr>
          </a:p>
        </p:txBody>
      </p:sp>
      <p:sp>
        <p:nvSpPr>
          <p:cNvPr id="5" name="Oval 2467"/>
          <p:cNvSpPr/>
          <p:nvPr/>
        </p:nvSpPr>
        <p:spPr>
          <a:xfrm flipH="1">
            <a:off x="8312860" y="2387757"/>
            <a:ext cx="2305539" cy="2289407"/>
          </a:xfrm>
          <a:prstGeom prst="ellipse">
            <a:avLst/>
          </a:prstGeom>
          <a:solidFill>
            <a:srgbClr val="246056"/>
          </a:solidFill>
          <a:ln w="25400" cap="flat" cmpd="sng" algn="ctr">
            <a:noFill/>
            <a:prstDash val="solid"/>
          </a:ln>
          <a:effectLst/>
        </p:spPr>
        <p:txBody>
          <a:bodyPr lIns="91424" tIns="45713" rIns="91424" bIns="45713" rtlCol="0" anchor="ctr"/>
          <a:lstStyle/>
          <a:p>
            <a:pPr algn="ctr" defTabSz="914224">
              <a:defRPr/>
            </a:pPr>
            <a:endParaRPr lang="en-US" sz="1866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6" name="组合 258"/>
          <p:cNvGrpSpPr/>
          <p:nvPr/>
        </p:nvGrpSpPr>
        <p:grpSpPr>
          <a:xfrm>
            <a:off x="8792422" y="2811012"/>
            <a:ext cx="1415772" cy="1183386"/>
            <a:chOff x="1720010" y="3372704"/>
            <a:chExt cx="1416026" cy="1183385"/>
          </a:xfrm>
        </p:grpSpPr>
        <p:sp>
          <p:nvSpPr>
            <p:cNvPr id="7" name="TextBox 259"/>
            <p:cNvSpPr txBox="1"/>
            <p:nvPr/>
          </p:nvSpPr>
          <p:spPr>
            <a:xfrm>
              <a:off x="1720010" y="4217663"/>
              <a:ext cx="1416026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99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点击输入标题</a:t>
              </a:r>
              <a:endParaRPr lang="en-US" altLang="zh-CN" sz="1599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grpSp>
          <p:nvGrpSpPr>
            <p:cNvPr id="8" name="Group 63"/>
            <p:cNvGrpSpPr/>
            <p:nvPr/>
          </p:nvGrpSpPr>
          <p:grpSpPr>
            <a:xfrm>
              <a:off x="2059816" y="3372704"/>
              <a:ext cx="667037" cy="75235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9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cs typeface="+mn-ea"/>
                  <a:sym typeface="+mn-lt"/>
                </a:endParaRPr>
              </a:p>
            </p:txBody>
          </p:sp>
          <p:sp>
            <p:nvSpPr>
              <p:cNvPr id="10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cs typeface="+mn-ea"/>
                  <a:sym typeface="+mn-lt"/>
                </a:endParaRPr>
              </a:p>
            </p:txBody>
          </p:sp>
          <p:sp>
            <p:nvSpPr>
              <p:cNvPr id="11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组合 275"/>
          <p:cNvGrpSpPr/>
          <p:nvPr/>
        </p:nvGrpSpPr>
        <p:grpSpPr>
          <a:xfrm>
            <a:off x="5218855" y="1617823"/>
            <a:ext cx="1179788" cy="1026382"/>
            <a:chOff x="5232896" y="1917626"/>
            <a:chExt cx="1179999" cy="1026382"/>
          </a:xfrm>
        </p:grpSpPr>
        <p:sp>
          <p:nvSpPr>
            <p:cNvPr id="13" name="Freeform 27"/>
            <p:cNvSpPr>
              <a:spLocks/>
            </p:cNvSpPr>
            <p:nvPr/>
          </p:nvSpPr>
          <p:spPr bwMode="auto">
            <a:xfrm>
              <a:off x="5232896" y="1917626"/>
              <a:ext cx="1179999" cy="1026382"/>
            </a:xfrm>
            <a:custGeom>
              <a:avLst/>
              <a:gdLst>
                <a:gd name="T0" fmla="*/ 1133 w 1133"/>
                <a:gd name="T1" fmla="*/ 835 h 987"/>
                <a:gd name="T2" fmla="*/ 937 w 1133"/>
                <a:gd name="T3" fmla="*/ 710 h 987"/>
                <a:gd name="T4" fmla="*/ 987 w 1133"/>
                <a:gd name="T5" fmla="*/ 494 h 987"/>
                <a:gd name="T6" fmla="*/ 493 w 1133"/>
                <a:gd name="T7" fmla="*/ 0 h 987"/>
                <a:gd name="T8" fmla="*/ 0 w 1133"/>
                <a:gd name="T9" fmla="*/ 494 h 987"/>
                <a:gd name="T10" fmla="*/ 493 w 1133"/>
                <a:gd name="T11" fmla="*/ 987 h 987"/>
                <a:gd name="T12" fmla="*/ 849 w 1133"/>
                <a:gd name="T13" fmla="*/ 835 h 987"/>
                <a:gd name="T14" fmla="*/ 1133 w 1133"/>
                <a:gd name="T15" fmla="*/ 83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987">
                  <a:moveTo>
                    <a:pt x="1133" y="835"/>
                  </a:moveTo>
                  <a:cubicBezTo>
                    <a:pt x="937" y="710"/>
                    <a:pt x="937" y="710"/>
                    <a:pt x="937" y="710"/>
                  </a:cubicBezTo>
                  <a:cubicBezTo>
                    <a:pt x="969" y="645"/>
                    <a:pt x="987" y="571"/>
                    <a:pt x="987" y="494"/>
                  </a:cubicBezTo>
                  <a:cubicBezTo>
                    <a:pt x="987" y="221"/>
                    <a:pt x="766" y="0"/>
                    <a:pt x="493" y="0"/>
                  </a:cubicBezTo>
                  <a:cubicBezTo>
                    <a:pt x="221" y="0"/>
                    <a:pt x="0" y="221"/>
                    <a:pt x="0" y="494"/>
                  </a:cubicBezTo>
                  <a:cubicBezTo>
                    <a:pt x="0" y="766"/>
                    <a:pt x="221" y="987"/>
                    <a:pt x="493" y="987"/>
                  </a:cubicBezTo>
                  <a:cubicBezTo>
                    <a:pt x="633" y="987"/>
                    <a:pt x="759" y="929"/>
                    <a:pt x="849" y="835"/>
                  </a:cubicBezTo>
                  <a:lnTo>
                    <a:pt x="1133" y="835"/>
                  </a:lnTo>
                  <a:close/>
                </a:path>
              </a:pathLst>
            </a:custGeom>
            <a:solidFill>
              <a:srgbClr val="246056"/>
            </a:solidFill>
            <a:ln>
              <a:noFill/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cs typeface="+mn-ea"/>
                <a:sym typeface="+mn-lt"/>
              </a:endParaRPr>
            </a:p>
          </p:txBody>
        </p:sp>
        <p:sp>
          <p:nvSpPr>
            <p:cNvPr id="14" name="KSO_Shape"/>
            <p:cNvSpPr>
              <a:spLocks noChangeAspect="1"/>
            </p:cNvSpPr>
            <p:nvPr/>
          </p:nvSpPr>
          <p:spPr bwMode="auto">
            <a:xfrm>
              <a:off x="5577688" y="2151479"/>
              <a:ext cx="363552" cy="495302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199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278"/>
          <p:cNvGrpSpPr/>
          <p:nvPr/>
        </p:nvGrpSpPr>
        <p:grpSpPr>
          <a:xfrm>
            <a:off x="4497117" y="2975910"/>
            <a:ext cx="1259982" cy="1026382"/>
            <a:chOff x="4511031" y="3275712"/>
            <a:chExt cx="1260207" cy="1026382"/>
          </a:xfrm>
        </p:grpSpPr>
        <p:sp>
          <p:nvSpPr>
            <p:cNvPr id="16" name="Freeform 26"/>
            <p:cNvSpPr>
              <a:spLocks/>
            </p:cNvSpPr>
            <p:nvPr/>
          </p:nvSpPr>
          <p:spPr bwMode="auto">
            <a:xfrm>
              <a:off x="4511031" y="3275712"/>
              <a:ext cx="1260207" cy="1026382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rgbClr val="246056"/>
            </a:solidFill>
            <a:ln>
              <a:noFill/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cs typeface="+mn-ea"/>
                <a:sym typeface="+mn-lt"/>
              </a:endParaRPr>
            </a:p>
          </p:txBody>
        </p:sp>
        <p:grpSp>
          <p:nvGrpSpPr>
            <p:cNvPr id="17" name="组合 280"/>
            <p:cNvGrpSpPr/>
            <p:nvPr/>
          </p:nvGrpSpPr>
          <p:grpSpPr>
            <a:xfrm>
              <a:off x="4705983" y="3473671"/>
              <a:ext cx="646784" cy="631384"/>
              <a:chOff x="4394819" y="2344552"/>
              <a:chExt cx="3402363" cy="3321353"/>
            </a:xfrm>
            <a:solidFill>
              <a:schemeClr val="bg1"/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4455435" y="2344552"/>
                <a:ext cx="2644823" cy="2629649"/>
              </a:xfrm>
              <a:custGeom>
                <a:avLst/>
                <a:gdLst>
                  <a:gd name="T0" fmla="*/ 2100 w 2100"/>
                  <a:gd name="T1" fmla="*/ 630 h 2147"/>
                  <a:gd name="T2" fmla="*/ 634 w 2100"/>
                  <a:gd name="T3" fmla="*/ 510 h 2147"/>
                  <a:gd name="T4" fmla="*/ 1574 w 2100"/>
                  <a:gd name="T5" fmla="*/ 1621 h 2147"/>
                  <a:gd name="T6" fmla="*/ 991 w 2100"/>
                  <a:gd name="T7" fmla="*/ 1572 h 2147"/>
                  <a:gd name="T8" fmla="*/ 2100 w 2100"/>
                  <a:gd name="T9" fmla="*/ 630 h 2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0" h="2147">
                    <a:moveTo>
                      <a:pt x="2100" y="630"/>
                    </a:moveTo>
                    <a:cubicBezTo>
                      <a:pt x="1728" y="193"/>
                      <a:pt x="1072" y="139"/>
                      <a:pt x="634" y="510"/>
                    </a:cubicBezTo>
                    <a:cubicBezTo>
                      <a:pt x="0" y="1047"/>
                      <a:pt x="953" y="2147"/>
                      <a:pt x="1574" y="1621"/>
                    </a:cubicBezTo>
                    <a:cubicBezTo>
                      <a:pt x="1400" y="1768"/>
                      <a:pt x="1139" y="1747"/>
                      <a:pt x="991" y="1572"/>
                    </a:cubicBezTo>
                    <a:cubicBezTo>
                      <a:pt x="466" y="952"/>
                      <a:pt x="1563" y="0"/>
                      <a:pt x="2100" y="6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cs typeface="+mn-ea"/>
                  <a:sym typeface="+mn-lt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5099786" y="2405315"/>
                <a:ext cx="2697396" cy="2568886"/>
              </a:xfrm>
              <a:custGeom>
                <a:avLst/>
                <a:gdLst>
                  <a:gd name="T0" fmla="*/ 1521 w 2142"/>
                  <a:gd name="T1" fmla="*/ 2097 h 2097"/>
                  <a:gd name="T2" fmla="*/ 1637 w 2142"/>
                  <a:gd name="T3" fmla="*/ 634 h 2097"/>
                  <a:gd name="T4" fmla="*/ 526 w 2142"/>
                  <a:gd name="T5" fmla="*/ 1574 h 2097"/>
                  <a:gd name="T6" fmla="*/ 575 w 2142"/>
                  <a:gd name="T7" fmla="*/ 991 h 2097"/>
                  <a:gd name="T8" fmla="*/ 1521 w 2142"/>
                  <a:gd name="T9" fmla="*/ 2097 h 2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2" h="2097">
                    <a:moveTo>
                      <a:pt x="1521" y="2097"/>
                    </a:moveTo>
                    <a:cubicBezTo>
                      <a:pt x="1954" y="1724"/>
                      <a:pt x="2007" y="1071"/>
                      <a:pt x="1637" y="634"/>
                    </a:cubicBezTo>
                    <a:cubicBezTo>
                      <a:pt x="1100" y="0"/>
                      <a:pt x="0" y="953"/>
                      <a:pt x="526" y="1574"/>
                    </a:cubicBezTo>
                    <a:cubicBezTo>
                      <a:pt x="379" y="1400"/>
                      <a:pt x="400" y="1139"/>
                      <a:pt x="575" y="991"/>
                    </a:cubicBezTo>
                    <a:cubicBezTo>
                      <a:pt x="1194" y="467"/>
                      <a:pt x="2142" y="1558"/>
                      <a:pt x="1521" y="20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cs typeface="+mn-ea"/>
                  <a:sym typeface="+mn-lt"/>
                </a:endParaRPr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4394819" y="3056411"/>
                <a:ext cx="2705438" cy="2573699"/>
              </a:xfrm>
              <a:custGeom>
                <a:avLst/>
                <a:gdLst>
                  <a:gd name="T0" fmla="*/ 633 w 2148"/>
                  <a:gd name="T1" fmla="*/ 0 h 2101"/>
                  <a:gd name="T2" fmla="*/ 512 w 2148"/>
                  <a:gd name="T3" fmla="*/ 1467 h 2101"/>
                  <a:gd name="T4" fmla="*/ 1623 w 2148"/>
                  <a:gd name="T5" fmla="*/ 527 h 2101"/>
                  <a:gd name="T6" fmla="*/ 1574 w 2148"/>
                  <a:gd name="T7" fmla="*/ 1110 h 2101"/>
                  <a:gd name="T8" fmla="*/ 633 w 2148"/>
                  <a:gd name="T9" fmla="*/ 0 h 2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8" h="2101">
                    <a:moveTo>
                      <a:pt x="633" y="0"/>
                    </a:moveTo>
                    <a:cubicBezTo>
                      <a:pt x="195" y="371"/>
                      <a:pt x="140" y="1028"/>
                      <a:pt x="512" y="1467"/>
                    </a:cubicBezTo>
                    <a:cubicBezTo>
                      <a:pt x="1048" y="2101"/>
                      <a:pt x="2148" y="1148"/>
                      <a:pt x="1623" y="527"/>
                    </a:cubicBezTo>
                    <a:cubicBezTo>
                      <a:pt x="1770" y="701"/>
                      <a:pt x="1748" y="962"/>
                      <a:pt x="1574" y="1110"/>
                    </a:cubicBezTo>
                    <a:cubicBezTo>
                      <a:pt x="953" y="1636"/>
                      <a:pt x="0" y="536"/>
                      <a:pt x="6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cs typeface="+mn-ea"/>
                  <a:sym typeface="+mn-lt"/>
                </a:endParaRPr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5091744" y="3041671"/>
                <a:ext cx="2641111" cy="2624234"/>
              </a:xfrm>
              <a:custGeom>
                <a:avLst/>
                <a:gdLst>
                  <a:gd name="T0" fmla="*/ 0 w 2097"/>
                  <a:gd name="T1" fmla="*/ 1520 h 2142"/>
                  <a:gd name="T2" fmla="*/ 1463 w 2097"/>
                  <a:gd name="T3" fmla="*/ 1636 h 2142"/>
                  <a:gd name="T4" fmla="*/ 523 w 2097"/>
                  <a:gd name="T5" fmla="*/ 525 h 2142"/>
                  <a:gd name="T6" fmla="*/ 1106 w 2097"/>
                  <a:gd name="T7" fmla="*/ 574 h 2142"/>
                  <a:gd name="T8" fmla="*/ 0 w 2097"/>
                  <a:gd name="T9" fmla="*/ 1520 h 2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7" h="2142">
                    <a:moveTo>
                      <a:pt x="0" y="1520"/>
                    </a:moveTo>
                    <a:cubicBezTo>
                      <a:pt x="373" y="1954"/>
                      <a:pt x="1026" y="2006"/>
                      <a:pt x="1463" y="1636"/>
                    </a:cubicBezTo>
                    <a:cubicBezTo>
                      <a:pt x="2097" y="1100"/>
                      <a:pt x="1144" y="0"/>
                      <a:pt x="523" y="525"/>
                    </a:cubicBezTo>
                    <a:cubicBezTo>
                      <a:pt x="697" y="378"/>
                      <a:pt x="958" y="400"/>
                      <a:pt x="1106" y="574"/>
                    </a:cubicBezTo>
                    <a:cubicBezTo>
                      <a:pt x="1630" y="1193"/>
                      <a:pt x="539" y="2142"/>
                      <a:pt x="0" y="15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89"/>
          <p:cNvGrpSpPr/>
          <p:nvPr/>
        </p:nvGrpSpPr>
        <p:grpSpPr>
          <a:xfrm>
            <a:off x="5235583" y="4384487"/>
            <a:ext cx="1179788" cy="1026382"/>
            <a:chOff x="5249628" y="4684290"/>
            <a:chExt cx="1179999" cy="1026382"/>
          </a:xfrm>
        </p:grpSpPr>
        <p:sp>
          <p:nvSpPr>
            <p:cNvPr id="23" name="Freeform 28"/>
            <p:cNvSpPr>
              <a:spLocks/>
            </p:cNvSpPr>
            <p:nvPr/>
          </p:nvSpPr>
          <p:spPr bwMode="auto">
            <a:xfrm>
              <a:off x="5249628" y="4684290"/>
              <a:ext cx="1179999" cy="1026382"/>
            </a:xfrm>
            <a:custGeom>
              <a:avLst/>
              <a:gdLst>
                <a:gd name="T0" fmla="*/ 1133 w 1133"/>
                <a:gd name="T1" fmla="*/ 151 h 986"/>
                <a:gd name="T2" fmla="*/ 849 w 1133"/>
                <a:gd name="T3" fmla="*/ 151 h 986"/>
                <a:gd name="T4" fmla="*/ 493 w 1133"/>
                <a:gd name="T5" fmla="*/ 0 h 986"/>
                <a:gd name="T6" fmla="*/ 0 w 1133"/>
                <a:gd name="T7" fmla="*/ 493 h 986"/>
                <a:gd name="T8" fmla="*/ 493 w 1133"/>
                <a:gd name="T9" fmla="*/ 986 h 986"/>
                <a:gd name="T10" fmla="*/ 987 w 1133"/>
                <a:gd name="T11" fmla="*/ 493 h 986"/>
                <a:gd name="T12" fmla="*/ 937 w 1133"/>
                <a:gd name="T13" fmla="*/ 277 h 986"/>
                <a:gd name="T14" fmla="*/ 1133 w 1133"/>
                <a:gd name="T15" fmla="*/ 15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986">
                  <a:moveTo>
                    <a:pt x="1133" y="151"/>
                  </a:moveTo>
                  <a:cubicBezTo>
                    <a:pt x="849" y="151"/>
                    <a:pt x="849" y="151"/>
                    <a:pt x="849" y="151"/>
                  </a:cubicBezTo>
                  <a:cubicBezTo>
                    <a:pt x="759" y="58"/>
                    <a:pt x="633" y="0"/>
                    <a:pt x="493" y="0"/>
                  </a:cubicBezTo>
                  <a:cubicBezTo>
                    <a:pt x="221" y="0"/>
                    <a:pt x="0" y="220"/>
                    <a:pt x="0" y="493"/>
                  </a:cubicBezTo>
                  <a:cubicBezTo>
                    <a:pt x="0" y="765"/>
                    <a:pt x="221" y="986"/>
                    <a:pt x="493" y="986"/>
                  </a:cubicBezTo>
                  <a:cubicBezTo>
                    <a:pt x="766" y="986"/>
                    <a:pt x="987" y="765"/>
                    <a:pt x="987" y="493"/>
                  </a:cubicBezTo>
                  <a:cubicBezTo>
                    <a:pt x="987" y="415"/>
                    <a:pt x="969" y="342"/>
                    <a:pt x="937" y="277"/>
                  </a:cubicBezTo>
                  <a:lnTo>
                    <a:pt x="1133" y="151"/>
                  </a:lnTo>
                  <a:close/>
                </a:path>
              </a:pathLst>
            </a:custGeom>
            <a:solidFill>
              <a:srgbClr val="246056"/>
            </a:solidFill>
            <a:ln>
              <a:noFill/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cs typeface="+mn-ea"/>
                <a:sym typeface="+mn-lt"/>
              </a:endParaRPr>
            </a:p>
          </p:txBody>
        </p:sp>
        <p:sp>
          <p:nvSpPr>
            <p:cNvPr id="24" name="Freeform 58"/>
            <p:cNvSpPr>
              <a:spLocks noEditPoints="1"/>
            </p:cNvSpPr>
            <p:nvPr/>
          </p:nvSpPr>
          <p:spPr bwMode="auto">
            <a:xfrm>
              <a:off x="5577688" y="4976966"/>
              <a:ext cx="434597" cy="382196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en-AU" sz="3199">
                <a:cs typeface="+mn-ea"/>
                <a:sym typeface="+mn-lt"/>
              </a:endParaRPr>
            </a:p>
          </p:txBody>
        </p:sp>
      </p:grpSp>
      <p:grpSp>
        <p:nvGrpSpPr>
          <p:cNvPr id="25" name="组合 292"/>
          <p:cNvGrpSpPr/>
          <p:nvPr/>
        </p:nvGrpSpPr>
        <p:grpSpPr>
          <a:xfrm>
            <a:off x="1689975" y="1617555"/>
            <a:ext cx="3459560" cy="969792"/>
            <a:chOff x="1701405" y="2036835"/>
            <a:chExt cx="3460177" cy="969793"/>
          </a:xfrm>
        </p:grpSpPr>
        <p:sp>
          <p:nvSpPr>
            <p:cNvPr id="26" name="Rectangle 24"/>
            <p:cNvSpPr/>
            <p:nvPr/>
          </p:nvSpPr>
          <p:spPr>
            <a:xfrm>
              <a:off x="2562041" y="2036835"/>
              <a:ext cx="2527267" cy="338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5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紧扣大纲</a:t>
              </a:r>
              <a:endParaRPr lang="en-US" altLang="zh-CN" sz="15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01405" y="2360296"/>
              <a:ext cx="3460177" cy="64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</p:grpSp>
      <p:grpSp>
        <p:nvGrpSpPr>
          <p:cNvPr id="28" name="组合 295"/>
          <p:cNvGrpSpPr/>
          <p:nvPr/>
        </p:nvGrpSpPr>
        <p:grpSpPr>
          <a:xfrm>
            <a:off x="940713" y="3078271"/>
            <a:ext cx="3459560" cy="969791"/>
            <a:chOff x="1701405" y="2036835"/>
            <a:chExt cx="3460177" cy="969792"/>
          </a:xfrm>
        </p:grpSpPr>
        <p:sp>
          <p:nvSpPr>
            <p:cNvPr id="29" name="Rectangle 24"/>
            <p:cNvSpPr/>
            <p:nvPr/>
          </p:nvSpPr>
          <p:spPr>
            <a:xfrm>
              <a:off x="2562041" y="2036835"/>
              <a:ext cx="2527267" cy="338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5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紧贴专业</a:t>
              </a:r>
              <a:endParaRPr lang="en-US" altLang="zh-CN" sz="15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701405" y="2360295"/>
              <a:ext cx="3460177" cy="64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</p:grpSp>
      <p:grpSp>
        <p:nvGrpSpPr>
          <p:cNvPr id="31" name="组合 301"/>
          <p:cNvGrpSpPr/>
          <p:nvPr/>
        </p:nvGrpSpPr>
        <p:grpSpPr>
          <a:xfrm>
            <a:off x="1689975" y="4481891"/>
            <a:ext cx="3459560" cy="969791"/>
            <a:chOff x="1701405" y="2036835"/>
            <a:chExt cx="3460177" cy="969792"/>
          </a:xfrm>
        </p:grpSpPr>
        <p:sp>
          <p:nvSpPr>
            <p:cNvPr id="32" name="Rectangle 24"/>
            <p:cNvSpPr/>
            <p:nvPr/>
          </p:nvSpPr>
          <p:spPr>
            <a:xfrm>
              <a:off x="2562041" y="2036835"/>
              <a:ext cx="2527267" cy="338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5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灵活应用</a:t>
              </a:r>
              <a:endParaRPr lang="en-US" altLang="zh-CN" sz="15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01405" y="2360295"/>
              <a:ext cx="3460177" cy="64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277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性相关问题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、当需要一个属性时，必须从对象外进行操作，进入对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象内部设置和获取属性，数量越来越多变得非常麻烦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允许动态设置属性，就算拼写错误也不会有警告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、类的限制太宽松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、一次输出多个属性变得麻烦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思考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3715" y="489797"/>
            <a:ext cx="1336430" cy="152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教学分析</a:t>
            </a:r>
          </a:p>
        </p:txBody>
      </p:sp>
      <p:sp>
        <p:nvSpPr>
          <p:cNvPr id="9" name="矩形 160">
            <a:extLst>
              <a:ext uri="{FF2B5EF4-FFF2-40B4-BE49-F238E27FC236}">
                <a16:creationId xmlns:a16="http://schemas.microsoft.com/office/drawing/2014/main" xmlns="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2" y="1974515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02</a:t>
            </a:r>
          </a:p>
        </p:txBody>
      </p:sp>
      <p:sp>
        <p:nvSpPr>
          <p:cNvPr id="10" name="矩形 24">
            <a:extLst>
              <a:ext uri="{FF2B5EF4-FFF2-40B4-BE49-F238E27FC236}">
                <a16:creationId xmlns:a16="http://schemas.microsoft.com/office/drawing/2014/main" xmlns="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Your life can be enhanced, and your happiness enriched, </a:t>
            </a:r>
          </a:p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when you choose to change your perspective. 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8043" y="2553325"/>
            <a:ext cx="4304675" cy="43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742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8743916" y="1573176"/>
            <a:ext cx="2427872" cy="2130627"/>
            <a:chOff x="9266662" y="787400"/>
            <a:chExt cx="2912637" cy="2556042"/>
          </a:xfrm>
        </p:grpSpPr>
        <p:sp>
          <p:nvSpPr>
            <p:cNvPr id="3" name="矩形 2"/>
            <p:cNvSpPr/>
            <p:nvPr/>
          </p:nvSpPr>
          <p:spPr>
            <a:xfrm>
              <a:off x="9266662" y="787400"/>
              <a:ext cx="2912637" cy="2556042"/>
            </a:xfrm>
            <a:prstGeom prst="rect">
              <a:avLst/>
            </a:prstGeom>
            <a:solidFill>
              <a:srgbClr val="24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C00000"/>
                    </a:gs>
                    <a:gs pos="100000">
                      <a:srgbClr val="F42400"/>
                    </a:gs>
                  </a:gsLst>
                  <a:lin ang="3000000" scaled="0"/>
                </a:gradFill>
              </a:endParaRPr>
            </a:p>
          </p:txBody>
        </p:sp>
        <p:sp>
          <p:nvSpPr>
            <p:cNvPr id="4" name="Freeform 109"/>
            <p:cNvSpPr>
              <a:spLocks noChangeArrowheads="1"/>
            </p:cNvSpPr>
            <p:nvPr/>
          </p:nvSpPr>
          <p:spPr bwMode="auto">
            <a:xfrm>
              <a:off x="10135022" y="1477467"/>
              <a:ext cx="1175916" cy="1175908"/>
            </a:xfrm>
            <a:custGeom>
              <a:avLst/>
              <a:gdLst>
                <a:gd name="T0" fmla="*/ 116822 w 634"/>
                <a:gd name="T1" fmla="*/ 0 h 634"/>
                <a:gd name="T2" fmla="*/ 116822 w 634"/>
                <a:gd name="T3" fmla="*/ 228190 h 634"/>
                <a:gd name="T4" fmla="*/ 116822 w 634"/>
                <a:gd name="T5" fmla="*/ 0 h 634"/>
                <a:gd name="T6" fmla="*/ 196507 w 634"/>
                <a:gd name="T7" fmla="*/ 58399 h 634"/>
                <a:gd name="T8" fmla="*/ 159369 w 634"/>
                <a:gd name="T9" fmla="*/ 105984 h 634"/>
                <a:gd name="T10" fmla="*/ 196507 w 634"/>
                <a:gd name="T11" fmla="*/ 58399 h 634"/>
                <a:gd name="T12" fmla="*/ 186051 w 634"/>
                <a:gd name="T13" fmla="*/ 47945 h 634"/>
                <a:gd name="T14" fmla="*/ 138096 w 634"/>
                <a:gd name="T15" fmla="*/ 21269 h 634"/>
                <a:gd name="T16" fmla="*/ 85093 w 634"/>
                <a:gd name="T17" fmla="*/ 105984 h 634"/>
                <a:gd name="T18" fmla="*/ 90501 w 634"/>
                <a:gd name="T19" fmla="*/ 69214 h 634"/>
                <a:gd name="T20" fmla="*/ 138096 w 634"/>
                <a:gd name="T21" fmla="*/ 69214 h 634"/>
                <a:gd name="T22" fmla="*/ 85093 w 634"/>
                <a:gd name="T23" fmla="*/ 105984 h 634"/>
                <a:gd name="T24" fmla="*/ 143504 w 634"/>
                <a:gd name="T25" fmla="*/ 122206 h 634"/>
                <a:gd name="T26" fmla="*/ 116822 w 634"/>
                <a:gd name="T27" fmla="*/ 159336 h 634"/>
                <a:gd name="T28" fmla="*/ 85093 w 634"/>
                <a:gd name="T29" fmla="*/ 122206 h 634"/>
                <a:gd name="T30" fmla="*/ 106366 w 634"/>
                <a:gd name="T31" fmla="*/ 15862 h 634"/>
                <a:gd name="T32" fmla="*/ 116822 w 634"/>
                <a:gd name="T33" fmla="*/ 15862 h 634"/>
                <a:gd name="T34" fmla="*/ 138096 w 634"/>
                <a:gd name="T35" fmla="*/ 58399 h 634"/>
                <a:gd name="T36" fmla="*/ 95549 w 634"/>
                <a:gd name="T37" fmla="*/ 58399 h 634"/>
                <a:gd name="T38" fmla="*/ 90501 w 634"/>
                <a:gd name="T39" fmla="*/ 21269 h 634"/>
                <a:gd name="T40" fmla="*/ 79684 w 634"/>
                <a:gd name="T41" fmla="*/ 52992 h 634"/>
                <a:gd name="T42" fmla="*/ 90501 w 634"/>
                <a:gd name="T43" fmla="*/ 21269 h 634"/>
                <a:gd name="T44" fmla="*/ 32090 w 634"/>
                <a:gd name="T45" fmla="*/ 58399 h 634"/>
                <a:gd name="T46" fmla="*/ 74637 w 634"/>
                <a:gd name="T47" fmla="*/ 105984 h 634"/>
                <a:gd name="T48" fmla="*/ 32090 w 634"/>
                <a:gd name="T49" fmla="*/ 58399 h 634"/>
                <a:gd name="T50" fmla="*/ 32090 w 634"/>
                <a:gd name="T51" fmla="*/ 169790 h 634"/>
                <a:gd name="T52" fmla="*/ 74637 w 634"/>
                <a:gd name="T53" fmla="*/ 122206 h 634"/>
                <a:gd name="T54" fmla="*/ 32090 w 634"/>
                <a:gd name="T55" fmla="*/ 169790 h 634"/>
                <a:gd name="T56" fmla="*/ 42546 w 634"/>
                <a:gd name="T57" fmla="*/ 180605 h 634"/>
                <a:gd name="T58" fmla="*/ 90501 w 634"/>
                <a:gd name="T59" fmla="*/ 212328 h 634"/>
                <a:gd name="T60" fmla="*/ 122231 w 634"/>
                <a:gd name="T61" fmla="*/ 212328 h 634"/>
                <a:gd name="T62" fmla="*/ 116822 w 634"/>
                <a:gd name="T63" fmla="*/ 212328 h 634"/>
                <a:gd name="T64" fmla="*/ 95549 w 634"/>
                <a:gd name="T65" fmla="*/ 169790 h 634"/>
                <a:gd name="T66" fmla="*/ 138096 w 634"/>
                <a:gd name="T67" fmla="*/ 169790 h 634"/>
                <a:gd name="T68" fmla="*/ 138096 w 634"/>
                <a:gd name="T69" fmla="*/ 212328 h 634"/>
                <a:gd name="T70" fmla="*/ 148552 w 634"/>
                <a:gd name="T71" fmla="*/ 175198 h 634"/>
                <a:gd name="T72" fmla="*/ 138096 w 634"/>
                <a:gd name="T73" fmla="*/ 212328 h 634"/>
                <a:gd name="T74" fmla="*/ 196507 w 634"/>
                <a:gd name="T75" fmla="*/ 169790 h 634"/>
                <a:gd name="T76" fmla="*/ 159369 w 634"/>
                <a:gd name="T77" fmla="*/ 122206 h 634"/>
                <a:gd name="T78" fmla="*/ 196507 w 634"/>
                <a:gd name="T79" fmla="*/ 169790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324" y="0"/>
                  </a:moveTo>
                  <a:lnTo>
                    <a:pt x="324" y="0"/>
                  </a:lnTo>
                  <a:cubicBezTo>
                    <a:pt x="148" y="0"/>
                    <a:pt x="0" y="147"/>
                    <a:pt x="0" y="324"/>
                  </a:cubicBezTo>
                  <a:cubicBezTo>
                    <a:pt x="0" y="486"/>
                    <a:pt x="148" y="633"/>
                    <a:pt x="324" y="633"/>
                  </a:cubicBezTo>
                  <a:cubicBezTo>
                    <a:pt x="486" y="633"/>
                    <a:pt x="633" y="486"/>
                    <a:pt x="633" y="324"/>
                  </a:cubicBezTo>
                  <a:cubicBezTo>
                    <a:pt x="633" y="147"/>
                    <a:pt x="486" y="0"/>
                    <a:pt x="324" y="0"/>
                  </a:cubicBezTo>
                  <a:close/>
                  <a:moveTo>
                    <a:pt x="545" y="162"/>
                  </a:moveTo>
                  <a:lnTo>
                    <a:pt x="545" y="162"/>
                  </a:lnTo>
                  <a:cubicBezTo>
                    <a:pt x="574" y="206"/>
                    <a:pt x="589" y="251"/>
                    <a:pt x="589" y="294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42" y="265"/>
                    <a:pt x="427" y="221"/>
                    <a:pt x="427" y="192"/>
                  </a:cubicBezTo>
                  <a:cubicBezTo>
                    <a:pt x="471" y="192"/>
                    <a:pt x="516" y="177"/>
                    <a:pt x="545" y="162"/>
                  </a:cubicBezTo>
                  <a:close/>
                  <a:moveTo>
                    <a:pt x="516" y="133"/>
                  </a:moveTo>
                  <a:lnTo>
                    <a:pt x="516" y="133"/>
                  </a:lnTo>
                  <a:cubicBezTo>
                    <a:pt x="486" y="147"/>
                    <a:pt x="457" y="147"/>
                    <a:pt x="412" y="147"/>
                  </a:cubicBezTo>
                  <a:cubicBezTo>
                    <a:pt x="412" y="118"/>
                    <a:pt x="398" y="89"/>
                    <a:pt x="383" y="59"/>
                  </a:cubicBezTo>
                  <a:cubicBezTo>
                    <a:pt x="442" y="59"/>
                    <a:pt x="486" y="89"/>
                    <a:pt x="516" y="133"/>
                  </a:cubicBezTo>
                  <a:close/>
                  <a:moveTo>
                    <a:pt x="236" y="294"/>
                  </a:moveTo>
                  <a:lnTo>
                    <a:pt x="236" y="294"/>
                  </a:lnTo>
                  <a:cubicBezTo>
                    <a:pt x="236" y="265"/>
                    <a:pt x="251" y="236"/>
                    <a:pt x="251" y="192"/>
                  </a:cubicBezTo>
                  <a:cubicBezTo>
                    <a:pt x="280" y="206"/>
                    <a:pt x="295" y="206"/>
                    <a:pt x="324" y="206"/>
                  </a:cubicBezTo>
                  <a:cubicBezTo>
                    <a:pt x="339" y="206"/>
                    <a:pt x="369" y="206"/>
                    <a:pt x="383" y="192"/>
                  </a:cubicBezTo>
                  <a:cubicBezTo>
                    <a:pt x="398" y="236"/>
                    <a:pt x="398" y="265"/>
                    <a:pt x="398" y="294"/>
                  </a:cubicBezTo>
                  <a:lnTo>
                    <a:pt x="236" y="294"/>
                  </a:lnTo>
                  <a:close/>
                  <a:moveTo>
                    <a:pt x="398" y="339"/>
                  </a:moveTo>
                  <a:lnTo>
                    <a:pt x="398" y="339"/>
                  </a:lnTo>
                  <a:cubicBezTo>
                    <a:pt x="398" y="368"/>
                    <a:pt x="398" y="412"/>
                    <a:pt x="383" y="442"/>
                  </a:cubicBezTo>
                  <a:cubicBezTo>
                    <a:pt x="369" y="442"/>
                    <a:pt x="339" y="442"/>
                    <a:pt x="324" y="442"/>
                  </a:cubicBezTo>
                  <a:cubicBezTo>
                    <a:pt x="295" y="442"/>
                    <a:pt x="280" y="442"/>
                    <a:pt x="251" y="442"/>
                  </a:cubicBezTo>
                  <a:cubicBezTo>
                    <a:pt x="251" y="412"/>
                    <a:pt x="236" y="368"/>
                    <a:pt x="236" y="339"/>
                  </a:cubicBezTo>
                  <a:lnTo>
                    <a:pt x="398" y="339"/>
                  </a:lnTo>
                  <a:close/>
                  <a:moveTo>
                    <a:pt x="295" y="44"/>
                  </a:moveTo>
                  <a:lnTo>
                    <a:pt x="295" y="44"/>
                  </a:lnTo>
                  <a:cubicBezTo>
                    <a:pt x="310" y="44"/>
                    <a:pt x="310" y="44"/>
                    <a:pt x="324" y="44"/>
                  </a:cubicBezTo>
                  <a:lnTo>
                    <a:pt x="339" y="44"/>
                  </a:lnTo>
                  <a:cubicBezTo>
                    <a:pt x="354" y="74"/>
                    <a:pt x="369" y="118"/>
                    <a:pt x="383" y="162"/>
                  </a:cubicBezTo>
                  <a:cubicBezTo>
                    <a:pt x="354" y="162"/>
                    <a:pt x="339" y="162"/>
                    <a:pt x="324" y="162"/>
                  </a:cubicBezTo>
                  <a:cubicBezTo>
                    <a:pt x="295" y="162"/>
                    <a:pt x="280" y="162"/>
                    <a:pt x="265" y="162"/>
                  </a:cubicBezTo>
                  <a:cubicBezTo>
                    <a:pt x="265" y="118"/>
                    <a:pt x="280" y="74"/>
                    <a:pt x="295" y="44"/>
                  </a:cubicBezTo>
                  <a:close/>
                  <a:moveTo>
                    <a:pt x="251" y="59"/>
                  </a:moveTo>
                  <a:lnTo>
                    <a:pt x="251" y="59"/>
                  </a:lnTo>
                  <a:cubicBezTo>
                    <a:pt x="236" y="89"/>
                    <a:pt x="221" y="118"/>
                    <a:pt x="221" y="147"/>
                  </a:cubicBezTo>
                  <a:cubicBezTo>
                    <a:pt x="192" y="147"/>
                    <a:pt x="148" y="147"/>
                    <a:pt x="118" y="133"/>
                  </a:cubicBezTo>
                  <a:cubicBezTo>
                    <a:pt x="148" y="89"/>
                    <a:pt x="207" y="59"/>
                    <a:pt x="251" y="59"/>
                  </a:cubicBezTo>
                  <a:close/>
                  <a:moveTo>
                    <a:pt x="89" y="162"/>
                  </a:moveTo>
                  <a:lnTo>
                    <a:pt x="89" y="162"/>
                  </a:lnTo>
                  <a:cubicBezTo>
                    <a:pt x="133" y="177"/>
                    <a:pt x="177" y="192"/>
                    <a:pt x="207" y="192"/>
                  </a:cubicBezTo>
                  <a:cubicBezTo>
                    <a:pt x="207" y="221"/>
                    <a:pt x="207" y="265"/>
                    <a:pt x="207" y="294"/>
                  </a:cubicBezTo>
                  <a:cubicBezTo>
                    <a:pt x="44" y="294"/>
                    <a:pt x="44" y="294"/>
                    <a:pt x="44" y="294"/>
                  </a:cubicBezTo>
                  <a:cubicBezTo>
                    <a:pt x="44" y="251"/>
                    <a:pt x="59" y="206"/>
                    <a:pt x="89" y="162"/>
                  </a:cubicBezTo>
                  <a:close/>
                  <a:moveTo>
                    <a:pt x="89" y="471"/>
                  </a:moveTo>
                  <a:lnTo>
                    <a:pt x="89" y="471"/>
                  </a:lnTo>
                  <a:cubicBezTo>
                    <a:pt x="59" y="427"/>
                    <a:pt x="44" y="383"/>
                    <a:pt x="44" y="339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68"/>
                    <a:pt x="207" y="412"/>
                    <a:pt x="207" y="442"/>
                  </a:cubicBezTo>
                  <a:cubicBezTo>
                    <a:pt x="177" y="457"/>
                    <a:pt x="133" y="457"/>
                    <a:pt x="89" y="471"/>
                  </a:cubicBezTo>
                  <a:close/>
                  <a:moveTo>
                    <a:pt x="118" y="501"/>
                  </a:moveTo>
                  <a:lnTo>
                    <a:pt x="118" y="501"/>
                  </a:lnTo>
                  <a:cubicBezTo>
                    <a:pt x="148" y="501"/>
                    <a:pt x="192" y="486"/>
                    <a:pt x="221" y="486"/>
                  </a:cubicBezTo>
                  <a:cubicBezTo>
                    <a:pt x="221" y="515"/>
                    <a:pt x="236" y="560"/>
                    <a:pt x="251" y="589"/>
                  </a:cubicBezTo>
                  <a:cubicBezTo>
                    <a:pt x="207" y="574"/>
                    <a:pt x="148" y="545"/>
                    <a:pt x="118" y="501"/>
                  </a:cubicBezTo>
                  <a:close/>
                  <a:moveTo>
                    <a:pt x="339" y="589"/>
                  </a:moveTo>
                  <a:lnTo>
                    <a:pt x="339" y="589"/>
                  </a:lnTo>
                  <a:lnTo>
                    <a:pt x="324" y="589"/>
                  </a:lnTo>
                  <a:cubicBezTo>
                    <a:pt x="310" y="589"/>
                    <a:pt x="310" y="589"/>
                    <a:pt x="295" y="589"/>
                  </a:cubicBezTo>
                  <a:cubicBezTo>
                    <a:pt x="280" y="560"/>
                    <a:pt x="265" y="515"/>
                    <a:pt x="265" y="471"/>
                  </a:cubicBezTo>
                  <a:cubicBezTo>
                    <a:pt x="280" y="471"/>
                    <a:pt x="295" y="471"/>
                    <a:pt x="324" y="471"/>
                  </a:cubicBezTo>
                  <a:cubicBezTo>
                    <a:pt x="339" y="471"/>
                    <a:pt x="354" y="471"/>
                    <a:pt x="383" y="471"/>
                  </a:cubicBezTo>
                  <a:cubicBezTo>
                    <a:pt x="369" y="515"/>
                    <a:pt x="354" y="560"/>
                    <a:pt x="339" y="589"/>
                  </a:cubicBezTo>
                  <a:close/>
                  <a:moveTo>
                    <a:pt x="383" y="589"/>
                  </a:moveTo>
                  <a:lnTo>
                    <a:pt x="383" y="589"/>
                  </a:lnTo>
                  <a:cubicBezTo>
                    <a:pt x="398" y="560"/>
                    <a:pt x="412" y="515"/>
                    <a:pt x="412" y="486"/>
                  </a:cubicBezTo>
                  <a:cubicBezTo>
                    <a:pt x="457" y="486"/>
                    <a:pt x="486" y="501"/>
                    <a:pt x="516" y="501"/>
                  </a:cubicBezTo>
                  <a:cubicBezTo>
                    <a:pt x="486" y="545"/>
                    <a:pt x="442" y="574"/>
                    <a:pt x="383" y="589"/>
                  </a:cubicBezTo>
                  <a:close/>
                  <a:moveTo>
                    <a:pt x="545" y="471"/>
                  </a:moveTo>
                  <a:lnTo>
                    <a:pt x="545" y="471"/>
                  </a:lnTo>
                  <a:cubicBezTo>
                    <a:pt x="516" y="457"/>
                    <a:pt x="471" y="457"/>
                    <a:pt x="427" y="442"/>
                  </a:cubicBezTo>
                  <a:cubicBezTo>
                    <a:pt x="427" y="412"/>
                    <a:pt x="442" y="368"/>
                    <a:pt x="442" y="339"/>
                  </a:cubicBezTo>
                  <a:cubicBezTo>
                    <a:pt x="589" y="339"/>
                    <a:pt x="589" y="339"/>
                    <a:pt x="589" y="339"/>
                  </a:cubicBezTo>
                  <a:cubicBezTo>
                    <a:pt x="589" y="383"/>
                    <a:pt x="574" y="427"/>
                    <a:pt x="545" y="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1225476" y="4849995"/>
            <a:ext cx="4038926" cy="996648"/>
            <a:chOff x="1157188" y="5013498"/>
            <a:chExt cx="3458574" cy="853440"/>
          </a:xfrm>
        </p:grpSpPr>
        <p:grpSp>
          <p:nvGrpSpPr>
            <p:cNvPr id="6" name="组合 12"/>
            <p:cNvGrpSpPr/>
            <p:nvPr/>
          </p:nvGrpSpPr>
          <p:grpSpPr>
            <a:xfrm>
              <a:off x="3762322" y="5013498"/>
              <a:ext cx="853440" cy="853440"/>
              <a:chOff x="3413979" y="5100583"/>
              <a:chExt cx="853440" cy="85344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413979" y="5100583"/>
                <a:ext cx="853440" cy="853440"/>
              </a:xfrm>
              <a:prstGeom prst="ellipse">
                <a:avLst/>
              </a:prstGeom>
              <a:solidFill>
                <a:srgbClr val="24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C00000"/>
                      </a:gs>
                      <a:gs pos="100000">
                        <a:srgbClr val="F42400"/>
                      </a:gs>
                    </a:gsLst>
                    <a:lin ang="3000000" scaled="0"/>
                  </a:gradFill>
                </a:endParaRPr>
              </a:p>
            </p:txBody>
          </p:sp>
          <p:sp>
            <p:nvSpPr>
              <p:cNvPr id="14" name="Freeform 81"/>
              <p:cNvSpPr>
                <a:spLocks noChangeArrowheads="1"/>
              </p:cNvSpPr>
              <p:nvPr/>
            </p:nvSpPr>
            <p:spPr bwMode="auto">
              <a:xfrm>
                <a:off x="3622424" y="5333118"/>
                <a:ext cx="436550" cy="335206"/>
              </a:xfrm>
              <a:custGeom>
                <a:avLst/>
                <a:gdLst>
                  <a:gd name="T0" fmla="*/ 131975 w 619"/>
                  <a:gd name="T1" fmla="*/ 79795 h 472"/>
                  <a:gd name="T2" fmla="*/ 131975 w 619"/>
                  <a:gd name="T3" fmla="*/ 79795 h 472"/>
                  <a:gd name="T4" fmla="*/ 105437 w 619"/>
                  <a:gd name="T5" fmla="*/ 79795 h 472"/>
                  <a:gd name="T6" fmla="*/ 116196 w 619"/>
                  <a:gd name="T7" fmla="*/ 48021 h 472"/>
                  <a:gd name="T8" fmla="*/ 110816 w 619"/>
                  <a:gd name="T9" fmla="*/ 42605 h 472"/>
                  <a:gd name="T10" fmla="*/ 100416 w 619"/>
                  <a:gd name="T11" fmla="*/ 42605 h 472"/>
                  <a:gd name="T12" fmla="*/ 84278 w 619"/>
                  <a:gd name="T13" fmla="*/ 85211 h 472"/>
                  <a:gd name="T14" fmla="*/ 84278 w 619"/>
                  <a:gd name="T15" fmla="*/ 90626 h 472"/>
                  <a:gd name="T16" fmla="*/ 89657 w 619"/>
                  <a:gd name="T17" fmla="*/ 95681 h 472"/>
                  <a:gd name="T18" fmla="*/ 121575 w 619"/>
                  <a:gd name="T19" fmla="*/ 95681 h 472"/>
                  <a:gd name="T20" fmla="*/ 105437 w 619"/>
                  <a:gd name="T21" fmla="*/ 127455 h 472"/>
                  <a:gd name="T22" fmla="*/ 105437 w 619"/>
                  <a:gd name="T23" fmla="*/ 138287 h 472"/>
                  <a:gd name="T24" fmla="*/ 116196 w 619"/>
                  <a:gd name="T25" fmla="*/ 133232 h 472"/>
                  <a:gd name="T26" fmla="*/ 136996 w 619"/>
                  <a:gd name="T27" fmla="*/ 85211 h 472"/>
                  <a:gd name="T28" fmla="*/ 131975 w 619"/>
                  <a:gd name="T29" fmla="*/ 79795 h 472"/>
                  <a:gd name="T30" fmla="*/ 158155 w 619"/>
                  <a:gd name="T31" fmla="*/ 37189 h 472"/>
                  <a:gd name="T32" fmla="*/ 158155 w 619"/>
                  <a:gd name="T33" fmla="*/ 37189 h 472"/>
                  <a:gd name="T34" fmla="*/ 105437 w 619"/>
                  <a:gd name="T35" fmla="*/ 0 h 472"/>
                  <a:gd name="T36" fmla="*/ 42318 w 619"/>
                  <a:gd name="T37" fmla="*/ 58492 h 472"/>
                  <a:gd name="T38" fmla="*/ 0 w 619"/>
                  <a:gd name="T39" fmla="*/ 116984 h 472"/>
                  <a:gd name="T40" fmla="*/ 52718 w 619"/>
                  <a:gd name="T41" fmla="*/ 170060 h 472"/>
                  <a:gd name="T42" fmla="*/ 153134 w 619"/>
                  <a:gd name="T43" fmla="*/ 170060 h 472"/>
                  <a:gd name="T44" fmla="*/ 221632 w 619"/>
                  <a:gd name="T45" fmla="*/ 106513 h 472"/>
                  <a:gd name="T46" fmla="*/ 158155 w 619"/>
                  <a:gd name="T47" fmla="*/ 37189 h 472"/>
                  <a:gd name="T48" fmla="*/ 153134 w 619"/>
                  <a:gd name="T49" fmla="*/ 159589 h 472"/>
                  <a:gd name="T50" fmla="*/ 153134 w 619"/>
                  <a:gd name="T51" fmla="*/ 159589 h 472"/>
                  <a:gd name="T52" fmla="*/ 52718 w 619"/>
                  <a:gd name="T53" fmla="*/ 159589 h 472"/>
                  <a:gd name="T54" fmla="*/ 10400 w 619"/>
                  <a:gd name="T55" fmla="*/ 116984 h 472"/>
                  <a:gd name="T56" fmla="*/ 52718 w 619"/>
                  <a:gd name="T57" fmla="*/ 74379 h 472"/>
                  <a:gd name="T58" fmla="*/ 105437 w 619"/>
                  <a:gd name="T59" fmla="*/ 15887 h 472"/>
                  <a:gd name="T60" fmla="*/ 147755 w 619"/>
                  <a:gd name="T61" fmla="*/ 53437 h 472"/>
                  <a:gd name="T62" fmla="*/ 211232 w 619"/>
                  <a:gd name="T63" fmla="*/ 101097 h 472"/>
                  <a:gd name="T64" fmla="*/ 153134 w 619"/>
                  <a:gd name="T65" fmla="*/ 159589 h 47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619" h="472">
                    <a:moveTo>
                      <a:pt x="368" y="221"/>
                    </a:moveTo>
                    <a:lnTo>
                      <a:pt x="368" y="221"/>
                    </a:lnTo>
                    <a:cubicBezTo>
                      <a:pt x="294" y="221"/>
                      <a:pt x="294" y="221"/>
                      <a:pt x="294" y="221"/>
                    </a:cubicBezTo>
                    <a:cubicBezTo>
                      <a:pt x="324" y="133"/>
                      <a:pt x="324" y="133"/>
                      <a:pt x="324" y="133"/>
                    </a:cubicBezTo>
                    <a:cubicBezTo>
                      <a:pt x="324" y="133"/>
                      <a:pt x="324" y="118"/>
                      <a:pt x="309" y="118"/>
                    </a:cubicBezTo>
                    <a:cubicBezTo>
                      <a:pt x="294" y="103"/>
                      <a:pt x="294" y="118"/>
                      <a:pt x="280" y="118"/>
                    </a:cubicBezTo>
                    <a:cubicBezTo>
                      <a:pt x="235" y="236"/>
                      <a:pt x="235" y="236"/>
                      <a:pt x="235" y="236"/>
                    </a:cubicBezTo>
                    <a:lnTo>
                      <a:pt x="235" y="251"/>
                    </a:lnTo>
                    <a:lnTo>
                      <a:pt x="250" y="265"/>
                    </a:lnTo>
                    <a:cubicBezTo>
                      <a:pt x="339" y="265"/>
                      <a:pt x="339" y="265"/>
                      <a:pt x="339" y="265"/>
                    </a:cubicBezTo>
                    <a:cubicBezTo>
                      <a:pt x="294" y="353"/>
                      <a:pt x="294" y="353"/>
                      <a:pt x="294" y="353"/>
                    </a:cubicBezTo>
                    <a:cubicBezTo>
                      <a:pt x="280" y="353"/>
                      <a:pt x="294" y="369"/>
                      <a:pt x="294" y="383"/>
                    </a:cubicBezTo>
                    <a:cubicBezTo>
                      <a:pt x="309" y="383"/>
                      <a:pt x="324" y="383"/>
                      <a:pt x="324" y="369"/>
                    </a:cubicBezTo>
                    <a:cubicBezTo>
                      <a:pt x="324" y="369"/>
                      <a:pt x="382" y="251"/>
                      <a:pt x="382" y="236"/>
                    </a:cubicBezTo>
                    <a:cubicBezTo>
                      <a:pt x="382" y="236"/>
                      <a:pt x="382" y="221"/>
                      <a:pt x="368" y="221"/>
                    </a:cubicBezTo>
                    <a:close/>
                    <a:moveTo>
                      <a:pt x="441" y="103"/>
                    </a:moveTo>
                    <a:lnTo>
                      <a:pt x="441" y="103"/>
                    </a:lnTo>
                    <a:cubicBezTo>
                      <a:pt x="412" y="44"/>
                      <a:pt x="353" y="0"/>
                      <a:pt x="294" y="0"/>
                    </a:cubicBezTo>
                    <a:cubicBezTo>
                      <a:pt x="191" y="0"/>
                      <a:pt x="118" y="74"/>
                      <a:pt x="118" y="162"/>
                    </a:cubicBezTo>
                    <a:cubicBezTo>
                      <a:pt x="44" y="192"/>
                      <a:pt x="0" y="251"/>
                      <a:pt x="0" y="324"/>
                    </a:cubicBezTo>
                    <a:cubicBezTo>
                      <a:pt x="0" y="398"/>
                      <a:pt x="59" y="471"/>
                      <a:pt x="147" y="471"/>
                    </a:cubicBezTo>
                    <a:lnTo>
                      <a:pt x="427" y="471"/>
                    </a:lnTo>
                    <a:cubicBezTo>
                      <a:pt x="530" y="471"/>
                      <a:pt x="618" y="398"/>
                      <a:pt x="618" y="295"/>
                    </a:cubicBezTo>
                    <a:cubicBezTo>
                      <a:pt x="618" y="192"/>
                      <a:pt x="544" y="103"/>
                      <a:pt x="441" y="103"/>
                    </a:cubicBezTo>
                    <a:close/>
                    <a:moveTo>
                      <a:pt x="427" y="442"/>
                    </a:moveTo>
                    <a:lnTo>
                      <a:pt x="427" y="442"/>
                    </a:lnTo>
                    <a:lnTo>
                      <a:pt x="147" y="442"/>
                    </a:lnTo>
                    <a:cubicBezTo>
                      <a:pt x="147" y="442"/>
                      <a:pt x="29" y="427"/>
                      <a:pt x="29" y="324"/>
                    </a:cubicBezTo>
                    <a:cubicBezTo>
                      <a:pt x="29" y="265"/>
                      <a:pt x="88" y="206"/>
                      <a:pt x="147" y="206"/>
                    </a:cubicBezTo>
                    <a:cubicBezTo>
                      <a:pt x="147" y="118"/>
                      <a:pt x="206" y="44"/>
                      <a:pt x="294" y="44"/>
                    </a:cubicBezTo>
                    <a:cubicBezTo>
                      <a:pt x="353" y="44"/>
                      <a:pt x="397" y="89"/>
                      <a:pt x="412" y="148"/>
                    </a:cubicBezTo>
                    <a:cubicBezTo>
                      <a:pt x="515" y="133"/>
                      <a:pt x="574" y="221"/>
                      <a:pt x="589" y="280"/>
                    </a:cubicBezTo>
                    <a:cubicBezTo>
                      <a:pt x="589" y="369"/>
                      <a:pt x="500" y="442"/>
                      <a:pt x="427" y="4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459755" y="5013498"/>
              <a:ext cx="853440" cy="853440"/>
              <a:chOff x="2111412" y="5100583"/>
              <a:chExt cx="853440" cy="85344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111412" y="5100583"/>
                <a:ext cx="853440" cy="853440"/>
              </a:xfrm>
              <a:prstGeom prst="ellipse">
                <a:avLst/>
              </a:prstGeom>
              <a:solidFill>
                <a:srgbClr val="24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C00000"/>
                      </a:gs>
                      <a:gs pos="100000">
                        <a:srgbClr val="F42400"/>
                      </a:gs>
                    </a:gsLst>
                    <a:lin ang="3000000" scaled="0"/>
                  </a:gradFill>
                </a:endParaRPr>
              </a:p>
            </p:txBody>
          </p:sp>
          <p:sp>
            <p:nvSpPr>
              <p:cNvPr id="12" name="Freeform 158"/>
              <p:cNvSpPr>
                <a:spLocks noChangeArrowheads="1"/>
              </p:cNvSpPr>
              <p:nvPr/>
            </p:nvSpPr>
            <p:spPr bwMode="auto">
              <a:xfrm>
                <a:off x="2309464" y="5329515"/>
                <a:ext cx="457336" cy="418360"/>
              </a:xfrm>
              <a:custGeom>
                <a:avLst/>
                <a:gdLst>
                  <a:gd name="T0" fmla="*/ 184545 w 649"/>
                  <a:gd name="T1" fmla="*/ 26677 h 590"/>
                  <a:gd name="T2" fmla="*/ 184545 w 649"/>
                  <a:gd name="T3" fmla="*/ 26677 h 590"/>
                  <a:gd name="T4" fmla="*/ 158386 w 649"/>
                  <a:gd name="T5" fmla="*/ 0 h 590"/>
                  <a:gd name="T6" fmla="*/ 73818 w 649"/>
                  <a:gd name="T7" fmla="*/ 0 h 590"/>
                  <a:gd name="T8" fmla="*/ 47659 w 649"/>
                  <a:gd name="T9" fmla="*/ 26677 h 590"/>
                  <a:gd name="T10" fmla="*/ 5375 w 649"/>
                  <a:gd name="T11" fmla="*/ 58402 h 590"/>
                  <a:gd name="T12" fmla="*/ 47659 w 649"/>
                  <a:gd name="T13" fmla="*/ 100941 h 590"/>
                  <a:gd name="T14" fmla="*/ 52676 w 649"/>
                  <a:gd name="T15" fmla="*/ 100941 h 590"/>
                  <a:gd name="T16" fmla="*/ 110727 w 649"/>
                  <a:gd name="T17" fmla="*/ 153935 h 590"/>
                  <a:gd name="T18" fmla="*/ 110727 w 649"/>
                  <a:gd name="T19" fmla="*/ 196474 h 590"/>
                  <a:gd name="T20" fmla="*/ 89585 w 649"/>
                  <a:gd name="T21" fmla="*/ 196474 h 590"/>
                  <a:gd name="T22" fmla="*/ 79193 w 649"/>
                  <a:gd name="T23" fmla="*/ 206929 h 590"/>
                  <a:gd name="T24" fmla="*/ 89585 w 649"/>
                  <a:gd name="T25" fmla="*/ 212336 h 590"/>
                  <a:gd name="T26" fmla="*/ 142261 w 649"/>
                  <a:gd name="T27" fmla="*/ 212336 h 590"/>
                  <a:gd name="T28" fmla="*/ 153011 w 649"/>
                  <a:gd name="T29" fmla="*/ 206929 h 590"/>
                  <a:gd name="T30" fmla="*/ 142261 w 649"/>
                  <a:gd name="T31" fmla="*/ 196474 h 590"/>
                  <a:gd name="T32" fmla="*/ 121477 w 649"/>
                  <a:gd name="T33" fmla="*/ 196474 h 590"/>
                  <a:gd name="T34" fmla="*/ 121477 w 649"/>
                  <a:gd name="T35" fmla="*/ 153935 h 590"/>
                  <a:gd name="T36" fmla="*/ 179528 w 649"/>
                  <a:gd name="T37" fmla="*/ 100941 h 590"/>
                  <a:gd name="T38" fmla="*/ 184545 w 649"/>
                  <a:gd name="T39" fmla="*/ 100941 h 590"/>
                  <a:gd name="T40" fmla="*/ 226829 w 649"/>
                  <a:gd name="T41" fmla="*/ 58402 h 590"/>
                  <a:gd name="T42" fmla="*/ 184545 w 649"/>
                  <a:gd name="T43" fmla="*/ 26677 h 590"/>
                  <a:gd name="T44" fmla="*/ 47659 w 649"/>
                  <a:gd name="T45" fmla="*/ 85079 h 590"/>
                  <a:gd name="T46" fmla="*/ 47659 w 649"/>
                  <a:gd name="T47" fmla="*/ 85079 h 590"/>
                  <a:gd name="T48" fmla="*/ 15767 w 649"/>
                  <a:gd name="T49" fmla="*/ 58402 h 590"/>
                  <a:gd name="T50" fmla="*/ 47659 w 649"/>
                  <a:gd name="T51" fmla="*/ 42539 h 590"/>
                  <a:gd name="T52" fmla="*/ 47659 w 649"/>
                  <a:gd name="T53" fmla="*/ 85079 h 590"/>
                  <a:gd name="T54" fmla="*/ 174153 w 649"/>
                  <a:gd name="T55" fmla="*/ 68856 h 590"/>
                  <a:gd name="T56" fmla="*/ 174153 w 649"/>
                  <a:gd name="T57" fmla="*/ 68856 h 590"/>
                  <a:gd name="T58" fmla="*/ 116102 w 649"/>
                  <a:gd name="T59" fmla="*/ 143480 h 590"/>
                  <a:gd name="T60" fmla="*/ 58051 w 649"/>
                  <a:gd name="T61" fmla="*/ 68856 h 590"/>
                  <a:gd name="T62" fmla="*/ 58051 w 649"/>
                  <a:gd name="T63" fmla="*/ 26677 h 590"/>
                  <a:gd name="T64" fmla="*/ 73818 w 649"/>
                  <a:gd name="T65" fmla="*/ 15862 h 590"/>
                  <a:gd name="T66" fmla="*/ 158386 w 649"/>
                  <a:gd name="T67" fmla="*/ 15862 h 590"/>
                  <a:gd name="T68" fmla="*/ 174153 w 649"/>
                  <a:gd name="T69" fmla="*/ 26677 h 590"/>
                  <a:gd name="T70" fmla="*/ 174153 w 649"/>
                  <a:gd name="T71" fmla="*/ 68856 h 590"/>
                  <a:gd name="T72" fmla="*/ 184545 w 649"/>
                  <a:gd name="T73" fmla="*/ 85079 h 590"/>
                  <a:gd name="T74" fmla="*/ 184545 w 649"/>
                  <a:gd name="T75" fmla="*/ 85079 h 590"/>
                  <a:gd name="T76" fmla="*/ 184545 w 649"/>
                  <a:gd name="T77" fmla="*/ 42539 h 590"/>
                  <a:gd name="T78" fmla="*/ 216437 w 649"/>
                  <a:gd name="T79" fmla="*/ 58402 h 590"/>
                  <a:gd name="T80" fmla="*/ 184545 w 649"/>
                  <a:gd name="T81" fmla="*/ 85079 h 59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649" h="590">
                    <a:moveTo>
                      <a:pt x="515" y="74"/>
                    </a:moveTo>
                    <a:lnTo>
                      <a:pt x="515" y="74"/>
                    </a:lnTo>
                    <a:cubicBezTo>
                      <a:pt x="515" y="30"/>
                      <a:pt x="486" y="0"/>
                      <a:pt x="442" y="0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62" y="0"/>
                      <a:pt x="133" y="30"/>
                      <a:pt x="133" y="74"/>
                    </a:cubicBezTo>
                    <a:cubicBezTo>
                      <a:pt x="0" y="74"/>
                      <a:pt x="15" y="74"/>
                      <a:pt x="15" y="162"/>
                    </a:cubicBezTo>
                    <a:cubicBezTo>
                      <a:pt x="15" y="221"/>
                      <a:pt x="59" y="280"/>
                      <a:pt x="133" y="280"/>
                    </a:cubicBezTo>
                    <a:cubicBezTo>
                      <a:pt x="133" y="280"/>
                      <a:pt x="133" y="280"/>
                      <a:pt x="147" y="280"/>
                    </a:cubicBezTo>
                    <a:cubicBezTo>
                      <a:pt x="162" y="353"/>
                      <a:pt x="236" y="427"/>
                      <a:pt x="309" y="427"/>
                    </a:cubicBezTo>
                    <a:cubicBezTo>
                      <a:pt x="309" y="545"/>
                      <a:pt x="309" y="545"/>
                      <a:pt x="309" y="545"/>
                    </a:cubicBezTo>
                    <a:cubicBezTo>
                      <a:pt x="250" y="545"/>
                      <a:pt x="250" y="545"/>
                      <a:pt x="250" y="545"/>
                    </a:cubicBezTo>
                    <a:cubicBezTo>
                      <a:pt x="236" y="545"/>
                      <a:pt x="221" y="560"/>
                      <a:pt x="221" y="574"/>
                    </a:cubicBezTo>
                    <a:cubicBezTo>
                      <a:pt x="221" y="574"/>
                      <a:pt x="236" y="589"/>
                      <a:pt x="250" y="589"/>
                    </a:cubicBezTo>
                    <a:cubicBezTo>
                      <a:pt x="397" y="589"/>
                      <a:pt x="397" y="589"/>
                      <a:pt x="397" y="589"/>
                    </a:cubicBezTo>
                    <a:cubicBezTo>
                      <a:pt x="413" y="589"/>
                      <a:pt x="427" y="574"/>
                      <a:pt x="427" y="574"/>
                    </a:cubicBezTo>
                    <a:cubicBezTo>
                      <a:pt x="427" y="560"/>
                      <a:pt x="413" y="545"/>
                      <a:pt x="397" y="545"/>
                    </a:cubicBezTo>
                    <a:cubicBezTo>
                      <a:pt x="339" y="545"/>
                      <a:pt x="339" y="545"/>
                      <a:pt x="339" y="545"/>
                    </a:cubicBezTo>
                    <a:cubicBezTo>
                      <a:pt x="339" y="427"/>
                      <a:pt x="339" y="427"/>
                      <a:pt x="339" y="427"/>
                    </a:cubicBezTo>
                    <a:cubicBezTo>
                      <a:pt x="413" y="427"/>
                      <a:pt x="486" y="353"/>
                      <a:pt x="501" y="280"/>
                    </a:cubicBezTo>
                    <a:cubicBezTo>
                      <a:pt x="515" y="280"/>
                      <a:pt x="515" y="280"/>
                      <a:pt x="515" y="280"/>
                    </a:cubicBezTo>
                    <a:cubicBezTo>
                      <a:pt x="589" y="280"/>
                      <a:pt x="633" y="221"/>
                      <a:pt x="633" y="162"/>
                    </a:cubicBezTo>
                    <a:cubicBezTo>
                      <a:pt x="633" y="74"/>
                      <a:pt x="648" y="74"/>
                      <a:pt x="515" y="74"/>
                    </a:cubicBezTo>
                    <a:close/>
                    <a:moveTo>
                      <a:pt x="133" y="236"/>
                    </a:moveTo>
                    <a:lnTo>
                      <a:pt x="133" y="236"/>
                    </a:lnTo>
                    <a:cubicBezTo>
                      <a:pt x="88" y="236"/>
                      <a:pt x="44" y="206"/>
                      <a:pt x="44" y="162"/>
                    </a:cubicBezTo>
                    <a:cubicBezTo>
                      <a:pt x="44" y="118"/>
                      <a:pt x="44" y="118"/>
                      <a:pt x="133" y="118"/>
                    </a:cubicBezTo>
                    <a:lnTo>
                      <a:pt x="133" y="236"/>
                    </a:lnTo>
                    <a:close/>
                    <a:moveTo>
                      <a:pt x="486" y="191"/>
                    </a:moveTo>
                    <a:lnTo>
                      <a:pt x="486" y="191"/>
                    </a:lnTo>
                    <a:cubicBezTo>
                      <a:pt x="486" y="280"/>
                      <a:pt x="413" y="398"/>
                      <a:pt x="324" y="398"/>
                    </a:cubicBezTo>
                    <a:cubicBezTo>
                      <a:pt x="236" y="398"/>
                      <a:pt x="162" y="280"/>
                      <a:pt x="162" y="191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59"/>
                      <a:pt x="192" y="44"/>
                      <a:pt x="206" y="44"/>
                    </a:cubicBezTo>
                    <a:cubicBezTo>
                      <a:pt x="442" y="44"/>
                      <a:pt x="442" y="44"/>
                      <a:pt x="442" y="44"/>
                    </a:cubicBezTo>
                    <a:cubicBezTo>
                      <a:pt x="456" y="44"/>
                      <a:pt x="486" y="59"/>
                      <a:pt x="486" y="74"/>
                    </a:cubicBezTo>
                    <a:lnTo>
                      <a:pt x="486" y="191"/>
                    </a:lnTo>
                    <a:close/>
                    <a:moveTo>
                      <a:pt x="515" y="236"/>
                    </a:moveTo>
                    <a:lnTo>
                      <a:pt x="515" y="236"/>
                    </a:lnTo>
                    <a:cubicBezTo>
                      <a:pt x="515" y="118"/>
                      <a:pt x="515" y="118"/>
                      <a:pt x="515" y="118"/>
                    </a:cubicBezTo>
                    <a:cubicBezTo>
                      <a:pt x="604" y="118"/>
                      <a:pt x="604" y="118"/>
                      <a:pt x="604" y="162"/>
                    </a:cubicBezTo>
                    <a:cubicBezTo>
                      <a:pt x="604" y="206"/>
                      <a:pt x="560" y="236"/>
                      <a:pt x="515" y="2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8" name="组合 4"/>
            <p:cNvGrpSpPr/>
            <p:nvPr/>
          </p:nvGrpSpPr>
          <p:grpSpPr>
            <a:xfrm>
              <a:off x="1157188" y="5013498"/>
              <a:ext cx="853440" cy="853440"/>
              <a:chOff x="808845" y="5100583"/>
              <a:chExt cx="853440" cy="85344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08845" y="5100583"/>
                <a:ext cx="853440" cy="853440"/>
              </a:xfrm>
              <a:prstGeom prst="ellipse">
                <a:avLst/>
              </a:prstGeom>
              <a:solidFill>
                <a:srgbClr val="24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C00000"/>
                      </a:gs>
                      <a:gs pos="100000">
                        <a:srgbClr val="F42400"/>
                      </a:gs>
                    </a:gsLst>
                    <a:lin ang="3000000" scaled="0"/>
                  </a:gradFill>
                </a:endParaRPr>
              </a:p>
            </p:txBody>
          </p:sp>
          <p:sp>
            <p:nvSpPr>
              <p:cNvPr id="10" name="Freeform 159"/>
              <p:cNvSpPr>
                <a:spLocks noChangeArrowheads="1"/>
              </p:cNvSpPr>
              <p:nvPr/>
            </p:nvSpPr>
            <p:spPr bwMode="auto">
              <a:xfrm>
                <a:off x="1010795" y="5309030"/>
                <a:ext cx="449540" cy="436546"/>
              </a:xfrm>
              <a:custGeom>
                <a:avLst/>
                <a:gdLst>
                  <a:gd name="T0" fmla="*/ 63820 w 634"/>
                  <a:gd name="T1" fmla="*/ 68484 h 619"/>
                  <a:gd name="T2" fmla="*/ 63820 w 634"/>
                  <a:gd name="T3" fmla="*/ 68484 h 619"/>
                  <a:gd name="T4" fmla="*/ 58411 w 634"/>
                  <a:gd name="T5" fmla="*/ 73504 h 619"/>
                  <a:gd name="T6" fmla="*/ 58411 w 634"/>
                  <a:gd name="T7" fmla="*/ 147724 h 619"/>
                  <a:gd name="T8" fmla="*/ 63820 w 634"/>
                  <a:gd name="T9" fmla="*/ 152744 h 619"/>
                  <a:gd name="T10" fmla="*/ 74637 w 634"/>
                  <a:gd name="T11" fmla="*/ 147724 h 619"/>
                  <a:gd name="T12" fmla="*/ 74637 w 634"/>
                  <a:gd name="T13" fmla="*/ 73504 h 619"/>
                  <a:gd name="T14" fmla="*/ 63820 w 634"/>
                  <a:gd name="T15" fmla="*/ 68484 h 619"/>
                  <a:gd name="T16" fmla="*/ 122231 w 634"/>
                  <a:gd name="T17" fmla="*/ 89639 h 619"/>
                  <a:gd name="T18" fmla="*/ 122231 w 634"/>
                  <a:gd name="T19" fmla="*/ 89639 h 619"/>
                  <a:gd name="T20" fmla="*/ 116822 w 634"/>
                  <a:gd name="T21" fmla="*/ 94658 h 619"/>
                  <a:gd name="T22" fmla="*/ 116822 w 634"/>
                  <a:gd name="T23" fmla="*/ 136968 h 619"/>
                  <a:gd name="T24" fmla="*/ 122231 w 634"/>
                  <a:gd name="T25" fmla="*/ 147724 h 619"/>
                  <a:gd name="T26" fmla="*/ 127639 w 634"/>
                  <a:gd name="T27" fmla="*/ 136968 h 619"/>
                  <a:gd name="T28" fmla="*/ 127639 w 634"/>
                  <a:gd name="T29" fmla="*/ 94658 h 619"/>
                  <a:gd name="T30" fmla="*/ 122231 w 634"/>
                  <a:gd name="T31" fmla="*/ 89639 h 619"/>
                  <a:gd name="T32" fmla="*/ 169825 w 634"/>
                  <a:gd name="T33" fmla="*/ 0 h 619"/>
                  <a:gd name="T34" fmla="*/ 169825 w 634"/>
                  <a:gd name="T35" fmla="*/ 0 h 619"/>
                  <a:gd name="T36" fmla="*/ 116822 w 634"/>
                  <a:gd name="T37" fmla="*/ 41951 h 619"/>
                  <a:gd name="T38" fmla="*/ 58411 w 634"/>
                  <a:gd name="T39" fmla="*/ 20796 h 619"/>
                  <a:gd name="T40" fmla="*/ 0 w 634"/>
                  <a:gd name="T41" fmla="*/ 52707 h 619"/>
                  <a:gd name="T42" fmla="*/ 0 w 634"/>
                  <a:gd name="T43" fmla="*/ 221586 h 619"/>
                  <a:gd name="T44" fmla="*/ 58411 w 634"/>
                  <a:gd name="T45" fmla="*/ 190034 h 619"/>
                  <a:gd name="T46" fmla="*/ 116822 w 634"/>
                  <a:gd name="T47" fmla="*/ 210830 h 619"/>
                  <a:gd name="T48" fmla="*/ 169825 w 634"/>
                  <a:gd name="T49" fmla="*/ 168879 h 619"/>
                  <a:gd name="T50" fmla="*/ 228236 w 634"/>
                  <a:gd name="T51" fmla="*/ 210830 h 619"/>
                  <a:gd name="T52" fmla="*/ 228236 w 634"/>
                  <a:gd name="T53" fmla="*/ 41951 h 619"/>
                  <a:gd name="T54" fmla="*/ 169825 w 634"/>
                  <a:gd name="T55" fmla="*/ 0 h 619"/>
                  <a:gd name="T56" fmla="*/ 212372 w 634"/>
                  <a:gd name="T57" fmla="*/ 184655 h 619"/>
                  <a:gd name="T58" fmla="*/ 212372 w 634"/>
                  <a:gd name="T59" fmla="*/ 184655 h 619"/>
                  <a:gd name="T60" fmla="*/ 169825 w 634"/>
                  <a:gd name="T61" fmla="*/ 152744 h 619"/>
                  <a:gd name="T62" fmla="*/ 116822 w 634"/>
                  <a:gd name="T63" fmla="*/ 195053 h 619"/>
                  <a:gd name="T64" fmla="*/ 58411 w 634"/>
                  <a:gd name="T65" fmla="*/ 173899 h 619"/>
                  <a:gd name="T66" fmla="*/ 15865 w 634"/>
                  <a:gd name="T67" fmla="*/ 200432 h 619"/>
                  <a:gd name="T68" fmla="*/ 15865 w 634"/>
                  <a:gd name="T69" fmla="*/ 58086 h 619"/>
                  <a:gd name="T70" fmla="*/ 58411 w 634"/>
                  <a:gd name="T71" fmla="*/ 31553 h 619"/>
                  <a:gd name="T72" fmla="*/ 116822 w 634"/>
                  <a:gd name="T73" fmla="*/ 52707 h 619"/>
                  <a:gd name="T74" fmla="*/ 169825 w 634"/>
                  <a:gd name="T75" fmla="*/ 10398 h 619"/>
                  <a:gd name="T76" fmla="*/ 212372 w 634"/>
                  <a:gd name="T77" fmla="*/ 41951 h 619"/>
                  <a:gd name="T78" fmla="*/ 212372 w 634"/>
                  <a:gd name="T79" fmla="*/ 184655 h 619"/>
                  <a:gd name="T80" fmla="*/ 169825 w 634"/>
                  <a:gd name="T81" fmla="*/ 115813 h 619"/>
                  <a:gd name="T82" fmla="*/ 169825 w 634"/>
                  <a:gd name="T83" fmla="*/ 115813 h 619"/>
                  <a:gd name="T84" fmla="*/ 180642 w 634"/>
                  <a:gd name="T85" fmla="*/ 126570 h 619"/>
                  <a:gd name="T86" fmla="*/ 186051 w 634"/>
                  <a:gd name="T87" fmla="*/ 115813 h 619"/>
                  <a:gd name="T88" fmla="*/ 186051 w 634"/>
                  <a:gd name="T89" fmla="*/ 63106 h 619"/>
                  <a:gd name="T90" fmla="*/ 180642 w 634"/>
                  <a:gd name="T91" fmla="*/ 52707 h 619"/>
                  <a:gd name="T92" fmla="*/ 169825 w 634"/>
                  <a:gd name="T93" fmla="*/ 63106 h 619"/>
                  <a:gd name="T94" fmla="*/ 169825 w 634"/>
                  <a:gd name="T95" fmla="*/ 115813 h 61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634" h="619">
                    <a:moveTo>
                      <a:pt x="177" y="191"/>
                    </a:moveTo>
                    <a:lnTo>
                      <a:pt x="177" y="191"/>
                    </a:lnTo>
                    <a:lnTo>
                      <a:pt x="162" y="205"/>
                    </a:lnTo>
                    <a:cubicBezTo>
                      <a:pt x="162" y="412"/>
                      <a:pt x="162" y="412"/>
                      <a:pt x="162" y="412"/>
                    </a:cubicBezTo>
                    <a:lnTo>
                      <a:pt x="177" y="426"/>
                    </a:lnTo>
                    <a:cubicBezTo>
                      <a:pt x="192" y="426"/>
                      <a:pt x="207" y="412"/>
                      <a:pt x="207" y="412"/>
                    </a:cubicBezTo>
                    <a:cubicBezTo>
                      <a:pt x="207" y="205"/>
                      <a:pt x="207" y="205"/>
                      <a:pt x="207" y="205"/>
                    </a:cubicBezTo>
                    <a:cubicBezTo>
                      <a:pt x="207" y="205"/>
                      <a:pt x="192" y="191"/>
                      <a:pt x="177" y="191"/>
                    </a:cubicBezTo>
                    <a:close/>
                    <a:moveTo>
                      <a:pt x="339" y="250"/>
                    </a:moveTo>
                    <a:lnTo>
                      <a:pt x="339" y="250"/>
                    </a:lnTo>
                    <a:cubicBezTo>
                      <a:pt x="324" y="250"/>
                      <a:pt x="324" y="264"/>
                      <a:pt x="324" y="264"/>
                    </a:cubicBezTo>
                    <a:cubicBezTo>
                      <a:pt x="324" y="382"/>
                      <a:pt x="324" y="382"/>
                      <a:pt x="324" y="382"/>
                    </a:cubicBezTo>
                    <a:cubicBezTo>
                      <a:pt x="324" y="397"/>
                      <a:pt x="324" y="412"/>
                      <a:pt x="339" y="412"/>
                    </a:cubicBezTo>
                    <a:cubicBezTo>
                      <a:pt x="354" y="412"/>
                      <a:pt x="354" y="397"/>
                      <a:pt x="354" y="382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264"/>
                      <a:pt x="354" y="250"/>
                      <a:pt x="339" y="250"/>
                    </a:cubicBezTo>
                    <a:close/>
                    <a:moveTo>
                      <a:pt x="471" y="0"/>
                    </a:moveTo>
                    <a:lnTo>
                      <a:pt x="471" y="0"/>
                    </a:lnTo>
                    <a:cubicBezTo>
                      <a:pt x="324" y="117"/>
                      <a:pt x="324" y="117"/>
                      <a:pt x="324" y="117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162" y="530"/>
                      <a:pt x="162" y="530"/>
                      <a:pt x="162" y="530"/>
                    </a:cubicBezTo>
                    <a:cubicBezTo>
                      <a:pt x="324" y="588"/>
                      <a:pt x="324" y="588"/>
                      <a:pt x="324" y="588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633" y="588"/>
                      <a:pt x="633" y="588"/>
                      <a:pt x="633" y="588"/>
                    </a:cubicBezTo>
                    <a:cubicBezTo>
                      <a:pt x="633" y="117"/>
                      <a:pt x="633" y="117"/>
                      <a:pt x="633" y="117"/>
                    </a:cubicBezTo>
                    <a:lnTo>
                      <a:pt x="471" y="0"/>
                    </a:lnTo>
                    <a:close/>
                    <a:moveTo>
                      <a:pt x="589" y="515"/>
                    </a:moveTo>
                    <a:lnTo>
                      <a:pt x="589" y="515"/>
                    </a:lnTo>
                    <a:cubicBezTo>
                      <a:pt x="471" y="426"/>
                      <a:pt x="471" y="426"/>
                      <a:pt x="471" y="426"/>
                    </a:cubicBezTo>
                    <a:cubicBezTo>
                      <a:pt x="324" y="544"/>
                      <a:pt x="324" y="544"/>
                      <a:pt x="324" y="544"/>
                    </a:cubicBezTo>
                    <a:cubicBezTo>
                      <a:pt x="162" y="485"/>
                      <a:pt x="162" y="485"/>
                      <a:pt x="162" y="485"/>
                    </a:cubicBezTo>
                    <a:cubicBezTo>
                      <a:pt x="44" y="559"/>
                      <a:pt x="44" y="559"/>
                      <a:pt x="44" y="559"/>
                    </a:cubicBezTo>
                    <a:cubicBezTo>
                      <a:pt x="44" y="162"/>
                      <a:pt x="44" y="162"/>
                      <a:pt x="44" y="162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324" y="147"/>
                      <a:pt x="324" y="147"/>
                      <a:pt x="324" y="147"/>
                    </a:cubicBezTo>
                    <a:cubicBezTo>
                      <a:pt x="471" y="29"/>
                      <a:pt x="471" y="29"/>
                      <a:pt x="471" y="29"/>
                    </a:cubicBezTo>
                    <a:cubicBezTo>
                      <a:pt x="589" y="117"/>
                      <a:pt x="589" y="117"/>
                      <a:pt x="589" y="117"/>
                    </a:cubicBezTo>
                    <a:lnTo>
                      <a:pt x="589" y="515"/>
                    </a:lnTo>
                    <a:close/>
                    <a:moveTo>
                      <a:pt x="471" y="323"/>
                    </a:moveTo>
                    <a:lnTo>
                      <a:pt x="471" y="323"/>
                    </a:lnTo>
                    <a:cubicBezTo>
                      <a:pt x="471" y="338"/>
                      <a:pt x="486" y="353"/>
                      <a:pt x="501" y="353"/>
                    </a:cubicBezTo>
                    <a:cubicBezTo>
                      <a:pt x="501" y="353"/>
                      <a:pt x="516" y="338"/>
                      <a:pt x="516" y="323"/>
                    </a:cubicBezTo>
                    <a:cubicBezTo>
                      <a:pt x="516" y="176"/>
                      <a:pt x="516" y="176"/>
                      <a:pt x="516" y="176"/>
                    </a:cubicBezTo>
                    <a:cubicBezTo>
                      <a:pt x="516" y="162"/>
                      <a:pt x="501" y="147"/>
                      <a:pt x="501" y="147"/>
                    </a:cubicBezTo>
                    <a:cubicBezTo>
                      <a:pt x="486" y="147"/>
                      <a:pt x="471" y="162"/>
                      <a:pt x="471" y="176"/>
                    </a:cubicBezTo>
                    <a:lnTo>
                      <a:pt x="471" y="3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</p:grpSp>
      <p:pic>
        <p:nvPicPr>
          <p:cNvPr id="15" name="图片占位符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4675"/>
          <a:stretch/>
        </p:blipFill>
        <p:spPr>
          <a:xfrm>
            <a:off x="6122138" y="1573176"/>
            <a:ext cx="2427872" cy="2148798"/>
          </a:xfrm>
          <a:custGeom>
            <a:avLst/>
            <a:gdLst>
              <a:gd name="connsiteX0" fmla="*/ 0 w 2538589"/>
              <a:gd name="connsiteY0" fmla="*/ 0 h 2119372"/>
              <a:gd name="connsiteX1" fmla="*/ 2538589 w 2538589"/>
              <a:gd name="connsiteY1" fmla="*/ 0 h 2119372"/>
              <a:gd name="connsiteX2" fmla="*/ 2538589 w 2538589"/>
              <a:gd name="connsiteY2" fmla="*/ 2119372 h 2119372"/>
              <a:gd name="connsiteX3" fmla="*/ 0 w 2538589"/>
              <a:gd name="connsiteY3" fmla="*/ 2119372 h 211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589" h="2119372">
                <a:moveTo>
                  <a:pt x="0" y="0"/>
                </a:moveTo>
                <a:lnTo>
                  <a:pt x="2538589" y="0"/>
                </a:lnTo>
                <a:lnTo>
                  <a:pt x="2538589" y="2119372"/>
                </a:lnTo>
                <a:lnTo>
                  <a:pt x="0" y="2119372"/>
                </a:lnTo>
                <a:close/>
              </a:path>
            </a:pathLst>
          </a:custGeom>
        </p:spPr>
      </p:pic>
      <p:pic>
        <p:nvPicPr>
          <p:cNvPr id="16" name="图片占位符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065"/>
          <a:stretch/>
        </p:blipFill>
        <p:spPr>
          <a:xfrm>
            <a:off x="6122138" y="3898900"/>
            <a:ext cx="5049650" cy="2017662"/>
          </a:xfrm>
          <a:custGeom>
            <a:avLst/>
            <a:gdLst>
              <a:gd name="connsiteX0" fmla="*/ 0 w 5067649"/>
              <a:gd name="connsiteY0" fmla="*/ 0 h 2133134"/>
              <a:gd name="connsiteX1" fmla="*/ 5067649 w 5067649"/>
              <a:gd name="connsiteY1" fmla="*/ 0 h 2133134"/>
              <a:gd name="connsiteX2" fmla="*/ 5067649 w 5067649"/>
              <a:gd name="connsiteY2" fmla="*/ 2133134 h 2133134"/>
              <a:gd name="connsiteX3" fmla="*/ 0 w 5067649"/>
              <a:gd name="connsiteY3" fmla="*/ 2133134 h 213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649" h="2133134">
                <a:moveTo>
                  <a:pt x="0" y="0"/>
                </a:moveTo>
                <a:lnTo>
                  <a:pt x="5067649" y="0"/>
                </a:lnTo>
                <a:lnTo>
                  <a:pt x="5067649" y="2133134"/>
                </a:lnTo>
                <a:lnTo>
                  <a:pt x="0" y="2133134"/>
                </a:lnTo>
                <a:close/>
              </a:path>
            </a:pathLst>
          </a:custGeom>
        </p:spPr>
      </p:pic>
      <p:grpSp>
        <p:nvGrpSpPr>
          <p:cNvPr id="17" name="组合 48"/>
          <p:cNvGrpSpPr/>
          <p:nvPr/>
        </p:nvGrpSpPr>
        <p:grpSpPr>
          <a:xfrm>
            <a:off x="1111176" y="1882494"/>
            <a:ext cx="4405412" cy="1169401"/>
            <a:chOff x="7483989" y="3301782"/>
            <a:chExt cx="4405412" cy="1169401"/>
          </a:xfrm>
        </p:grpSpPr>
        <p:sp>
          <p:nvSpPr>
            <p:cNvPr id="18" name="矩形 17"/>
            <p:cNvSpPr/>
            <p:nvPr/>
          </p:nvSpPr>
          <p:spPr>
            <a:xfrm>
              <a:off x="7483989" y="3732519"/>
              <a:ext cx="4405412" cy="7386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483989" y="3301782"/>
              <a:ext cx="2050552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输入文字</a:t>
              </a:r>
            </a:p>
          </p:txBody>
        </p:sp>
      </p:grpSp>
      <p:grpSp>
        <p:nvGrpSpPr>
          <p:cNvPr id="20" name="组合 51"/>
          <p:cNvGrpSpPr/>
          <p:nvPr/>
        </p:nvGrpSpPr>
        <p:grpSpPr>
          <a:xfrm>
            <a:off x="1111176" y="3226030"/>
            <a:ext cx="4405412" cy="1169401"/>
            <a:chOff x="7483989" y="3301782"/>
            <a:chExt cx="4405412" cy="1169401"/>
          </a:xfrm>
        </p:grpSpPr>
        <p:sp>
          <p:nvSpPr>
            <p:cNvPr id="21" name="矩形 20"/>
            <p:cNvSpPr/>
            <p:nvPr/>
          </p:nvSpPr>
          <p:spPr>
            <a:xfrm>
              <a:off x="7483989" y="3732519"/>
              <a:ext cx="4405412" cy="7386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483989" y="3301782"/>
              <a:ext cx="2050552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输入文字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2834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1785" y="5041751"/>
            <a:ext cx="8432723" cy="769407"/>
          </a:xfrm>
          <a:prstGeom prst="rect">
            <a:avLst/>
          </a:prstGeom>
        </p:spPr>
        <p:txBody>
          <a:bodyPr wrap="square" lIns="121885" tIns="60943" rIns="121885" bIns="60943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makeThe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user can demonstrate on a projector or computer, or print the presentation and make</a:t>
            </a:r>
          </a:p>
          <a:p>
            <a:pPr algn="ctr"/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4"/>
          <p:cNvGrpSpPr/>
          <p:nvPr/>
        </p:nvGrpSpPr>
        <p:grpSpPr>
          <a:xfrm>
            <a:off x="959357" y="1641171"/>
            <a:ext cx="3020096" cy="2824615"/>
            <a:chOff x="957770" y="1467711"/>
            <a:chExt cx="3021028" cy="2825105"/>
          </a:xfrm>
        </p:grpSpPr>
        <p:grpSp>
          <p:nvGrpSpPr>
            <p:cNvPr id="4" name="组合 5"/>
            <p:cNvGrpSpPr/>
            <p:nvPr/>
          </p:nvGrpSpPr>
          <p:grpSpPr>
            <a:xfrm>
              <a:off x="957770" y="1467711"/>
              <a:ext cx="3021028" cy="2825105"/>
              <a:chOff x="1570902" y="3815673"/>
              <a:chExt cx="2534920" cy="237052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570902" y="4544008"/>
                <a:ext cx="2534920" cy="1642188"/>
              </a:xfrm>
              <a:prstGeom prst="rect">
                <a:avLst/>
              </a:prstGeom>
              <a:noFill/>
              <a:ln w="38100">
                <a:solidFill>
                  <a:srgbClr val="246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2305774" y="3815673"/>
                <a:ext cx="1065176" cy="1065176"/>
              </a:xfrm>
              <a:prstGeom prst="roundRect">
                <a:avLst/>
              </a:prstGeom>
              <a:solidFill>
                <a:srgbClr val="24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332819" y="2853590"/>
              <a:ext cx="2270928" cy="338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62211" y="3386854"/>
              <a:ext cx="2241535" cy="831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</a:t>
              </a:r>
            </a:p>
          </p:txBody>
        </p:sp>
        <p:sp>
          <p:nvSpPr>
            <p:cNvPr id="7" name="Freeform 394"/>
            <p:cNvSpPr>
              <a:spLocks noEditPoints="1"/>
            </p:cNvSpPr>
            <p:nvPr/>
          </p:nvSpPr>
          <p:spPr bwMode="auto">
            <a:xfrm>
              <a:off x="2217458" y="1884941"/>
              <a:ext cx="501650" cy="434975"/>
            </a:xfrm>
            <a:custGeom>
              <a:avLst/>
              <a:gdLst>
                <a:gd name="T0" fmla="*/ 39 w 183"/>
                <a:gd name="T1" fmla="*/ 1 h 159"/>
                <a:gd name="T2" fmla="*/ 57 w 183"/>
                <a:gd name="T3" fmla="*/ 16 h 159"/>
                <a:gd name="T4" fmla="*/ 22 w 183"/>
                <a:gd name="T5" fmla="*/ 16 h 159"/>
                <a:gd name="T6" fmla="*/ 39 w 183"/>
                <a:gd name="T7" fmla="*/ 1 h 159"/>
                <a:gd name="T8" fmla="*/ 106 w 183"/>
                <a:gd name="T9" fmla="*/ 32 h 159"/>
                <a:gd name="T10" fmla="*/ 147 w 183"/>
                <a:gd name="T11" fmla="*/ 49 h 159"/>
                <a:gd name="T12" fmla="*/ 163 w 183"/>
                <a:gd name="T13" fmla="*/ 90 h 159"/>
                <a:gd name="T14" fmla="*/ 147 w 183"/>
                <a:gd name="T15" fmla="*/ 130 h 159"/>
                <a:gd name="T16" fmla="*/ 106 w 183"/>
                <a:gd name="T17" fmla="*/ 147 h 159"/>
                <a:gd name="T18" fmla="*/ 66 w 183"/>
                <a:gd name="T19" fmla="*/ 130 h 159"/>
                <a:gd name="T20" fmla="*/ 49 w 183"/>
                <a:gd name="T21" fmla="*/ 90 h 159"/>
                <a:gd name="T22" fmla="*/ 66 w 183"/>
                <a:gd name="T23" fmla="*/ 49 h 159"/>
                <a:gd name="T24" fmla="*/ 106 w 183"/>
                <a:gd name="T25" fmla="*/ 32 h 159"/>
                <a:gd name="T26" fmla="*/ 99 w 183"/>
                <a:gd name="T27" fmla="*/ 62 h 159"/>
                <a:gd name="T28" fmla="*/ 76 w 183"/>
                <a:gd name="T29" fmla="*/ 71 h 159"/>
                <a:gd name="T30" fmla="*/ 79 w 183"/>
                <a:gd name="T31" fmla="*/ 96 h 159"/>
                <a:gd name="T32" fmla="*/ 95 w 183"/>
                <a:gd name="T33" fmla="*/ 82 h 159"/>
                <a:gd name="T34" fmla="*/ 99 w 183"/>
                <a:gd name="T35" fmla="*/ 62 h 159"/>
                <a:gd name="T36" fmla="*/ 134 w 183"/>
                <a:gd name="T37" fmla="*/ 62 h 159"/>
                <a:gd name="T38" fmla="*/ 106 w 183"/>
                <a:gd name="T39" fmla="*/ 50 h 159"/>
                <a:gd name="T40" fmla="*/ 79 w 183"/>
                <a:gd name="T41" fmla="*/ 62 h 159"/>
                <a:gd name="T42" fmla="*/ 67 w 183"/>
                <a:gd name="T43" fmla="*/ 90 h 159"/>
                <a:gd name="T44" fmla="*/ 79 w 183"/>
                <a:gd name="T45" fmla="*/ 117 h 159"/>
                <a:gd name="T46" fmla="*/ 106 w 183"/>
                <a:gd name="T47" fmla="*/ 129 h 159"/>
                <a:gd name="T48" fmla="*/ 134 w 183"/>
                <a:gd name="T49" fmla="*/ 117 h 159"/>
                <a:gd name="T50" fmla="*/ 145 w 183"/>
                <a:gd name="T51" fmla="*/ 90 h 159"/>
                <a:gd name="T52" fmla="*/ 134 w 183"/>
                <a:gd name="T53" fmla="*/ 62 h 159"/>
                <a:gd name="T54" fmla="*/ 77 w 183"/>
                <a:gd name="T55" fmla="*/ 0 h 159"/>
                <a:gd name="T56" fmla="*/ 64 w 183"/>
                <a:gd name="T57" fmla="*/ 24 h 159"/>
                <a:gd name="T58" fmla="*/ 21 w 183"/>
                <a:gd name="T59" fmla="*/ 24 h 159"/>
                <a:gd name="T60" fmla="*/ 0 w 183"/>
                <a:gd name="T61" fmla="*/ 45 h 159"/>
                <a:gd name="T62" fmla="*/ 0 w 183"/>
                <a:gd name="T63" fmla="*/ 137 h 159"/>
                <a:gd name="T64" fmla="*/ 21 w 183"/>
                <a:gd name="T65" fmla="*/ 159 h 159"/>
                <a:gd name="T66" fmla="*/ 161 w 183"/>
                <a:gd name="T67" fmla="*/ 159 h 159"/>
                <a:gd name="T68" fmla="*/ 183 w 183"/>
                <a:gd name="T69" fmla="*/ 137 h 159"/>
                <a:gd name="T70" fmla="*/ 183 w 183"/>
                <a:gd name="T71" fmla="*/ 45 h 159"/>
                <a:gd name="T72" fmla="*/ 161 w 183"/>
                <a:gd name="T73" fmla="*/ 24 h 159"/>
                <a:gd name="T74" fmla="*/ 154 w 183"/>
                <a:gd name="T75" fmla="*/ 24 h 159"/>
                <a:gd name="T76" fmla="*/ 140 w 183"/>
                <a:gd name="T77" fmla="*/ 0 h 159"/>
                <a:gd name="T78" fmla="*/ 77 w 183"/>
                <a:gd name="T7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159">
                  <a:moveTo>
                    <a:pt x="39" y="1"/>
                  </a:moveTo>
                  <a:cubicBezTo>
                    <a:pt x="48" y="1"/>
                    <a:pt x="55" y="8"/>
                    <a:pt x="57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8"/>
                    <a:pt x="30" y="1"/>
                    <a:pt x="39" y="1"/>
                  </a:cubicBezTo>
                  <a:close/>
                  <a:moveTo>
                    <a:pt x="106" y="32"/>
                  </a:moveTo>
                  <a:cubicBezTo>
                    <a:pt x="122" y="32"/>
                    <a:pt x="136" y="39"/>
                    <a:pt x="147" y="49"/>
                  </a:cubicBezTo>
                  <a:cubicBezTo>
                    <a:pt x="157" y="59"/>
                    <a:pt x="163" y="74"/>
                    <a:pt x="163" y="90"/>
                  </a:cubicBezTo>
                  <a:cubicBezTo>
                    <a:pt x="163" y="105"/>
                    <a:pt x="157" y="120"/>
                    <a:pt x="147" y="130"/>
                  </a:cubicBezTo>
                  <a:cubicBezTo>
                    <a:pt x="136" y="140"/>
                    <a:pt x="122" y="147"/>
                    <a:pt x="106" y="147"/>
                  </a:cubicBezTo>
                  <a:cubicBezTo>
                    <a:pt x="90" y="147"/>
                    <a:pt x="76" y="140"/>
                    <a:pt x="66" y="130"/>
                  </a:cubicBezTo>
                  <a:cubicBezTo>
                    <a:pt x="55" y="120"/>
                    <a:pt x="49" y="105"/>
                    <a:pt x="49" y="90"/>
                  </a:cubicBezTo>
                  <a:cubicBezTo>
                    <a:pt x="49" y="74"/>
                    <a:pt x="55" y="59"/>
                    <a:pt x="66" y="49"/>
                  </a:cubicBezTo>
                  <a:cubicBezTo>
                    <a:pt x="76" y="39"/>
                    <a:pt x="90" y="32"/>
                    <a:pt x="106" y="32"/>
                  </a:cubicBezTo>
                  <a:close/>
                  <a:moveTo>
                    <a:pt x="99" y="62"/>
                  </a:moveTo>
                  <a:cubicBezTo>
                    <a:pt x="92" y="57"/>
                    <a:pt x="81" y="62"/>
                    <a:pt x="76" y="71"/>
                  </a:cubicBezTo>
                  <a:cubicBezTo>
                    <a:pt x="70" y="81"/>
                    <a:pt x="72" y="92"/>
                    <a:pt x="79" y="96"/>
                  </a:cubicBezTo>
                  <a:cubicBezTo>
                    <a:pt x="86" y="100"/>
                    <a:pt x="90" y="92"/>
                    <a:pt x="95" y="82"/>
                  </a:cubicBezTo>
                  <a:cubicBezTo>
                    <a:pt x="101" y="73"/>
                    <a:pt x="106" y="66"/>
                    <a:pt x="99" y="62"/>
                  </a:cubicBezTo>
                  <a:close/>
                  <a:moveTo>
                    <a:pt x="134" y="62"/>
                  </a:moveTo>
                  <a:cubicBezTo>
                    <a:pt x="127" y="55"/>
                    <a:pt x="117" y="50"/>
                    <a:pt x="106" y="50"/>
                  </a:cubicBezTo>
                  <a:cubicBezTo>
                    <a:pt x="95" y="50"/>
                    <a:pt x="86" y="55"/>
                    <a:pt x="79" y="62"/>
                  </a:cubicBezTo>
                  <a:cubicBezTo>
                    <a:pt x="72" y="69"/>
                    <a:pt x="67" y="79"/>
                    <a:pt x="67" y="90"/>
                  </a:cubicBezTo>
                  <a:cubicBezTo>
                    <a:pt x="67" y="100"/>
                    <a:pt x="72" y="110"/>
                    <a:pt x="79" y="117"/>
                  </a:cubicBezTo>
                  <a:cubicBezTo>
                    <a:pt x="86" y="124"/>
                    <a:pt x="95" y="129"/>
                    <a:pt x="106" y="129"/>
                  </a:cubicBezTo>
                  <a:cubicBezTo>
                    <a:pt x="117" y="129"/>
                    <a:pt x="127" y="124"/>
                    <a:pt x="134" y="117"/>
                  </a:cubicBezTo>
                  <a:cubicBezTo>
                    <a:pt x="141" y="110"/>
                    <a:pt x="145" y="100"/>
                    <a:pt x="145" y="90"/>
                  </a:cubicBezTo>
                  <a:cubicBezTo>
                    <a:pt x="145" y="79"/>
                    <a:pt x="141" y="69"/>
                    <a:pt x="134" y="62"/>
                  </a:cubicBezTo>
                  <a:close/>
                  <a:moveTo>
                    <a:pt x="77" y="0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9" y="24"/>
                    <a:pt x="0" y="34"/>
                    <a:pt x="0" y="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9" y="159"/>
                    <a:pt x="21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3" y="159"/>
                    <a:pt x="183" y="149"/>
                    <a:pt x="183" y="13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34"/>
                    <a:pt x="173" y="24"/>
                    <a:pt x="161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80258" tIns="40129" rIns="80258" bIns="40129"/>
            <a:lstStyle/>
            <a:p>
              <a:pPr>
                <a:defRPr/>
              </a:pPr>
              <a:endParaRPr lang="zh-CN" altLang="en-US" sz="1599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11"/>
          <p:cNvGrpSpPr/>
          <p:nvPr/>
        </p:nvGrpSpPr>
        <p:grpSpPr>
          <a:xfrm>
            <a:off x="4557618" y="1641171"/>
            <a:ext cx="3020096" cy="2824614"/>
            <a:chOff x="4557142" y="1467711"/>
            <a:chExt cx="3021028" cy="2825105"/>
          </a:xfrm>
        </p:grpSpPr>
        <p:grpSp>
          <p:nvGrpSpPr>
            <p:cNvPr id="11" name="组合 12"/>
            <p:cNvGrpSpPr/>
            <p:nvPr/>
          </p:nvGrpSpPr>
          <p:grpSpPr>
            <a:xfrm>
              <a:off x="4557142" y="1467711"/>
              <a:ext cx="3021028" cy="2825105"/>
              <a:chOff x="1570902" y="3815673"/>
              <a:chExt cx="2534920" cy="2370523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570902" y="4544008"/>
                <a:ext cx="2534920" cy="1642188"/>
              </a:xfrm>
              <a:prstGeom prst="rect">
                <a:avLst/>
              </a:prstGeom>
              <a:noFill/>
              <a:ln w="38100">
                <a:solidFill>
                  <a:srgbClr val="246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2305774" y="3815673"/>
                <a:ext cx="1065176" cy="1065176"/>
              </a:xfrm>
              <a:prstGeom prst="roundRect">
                <a:avLst/>
              </a:prstGeom>
              <a:solidFill>
                <a:srgbClr val="24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932191" y="2853590"/>
              <a:ext cx="2270928" cy="338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996433" y="3417632"/>
              <a:ext cx="2241535" cy="831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</a:t>
              </a:r>
            </a:p>
          </p:txBody>
        </p:sp>
        <p:sp>
          <p:nvSpPr>
            <p:cNvPr id="14" name="Freeform 15"/>
            <p:cNvSpPr>
              <a:spLocks noEditPoints="1"/>
            </p:cNvSpPr>
            <p:nvPr/>
          </p:nvSpPr>
          <p:spPr bwMode="auto">
            <a:xfrm>
              <a:off x="5871599" y="1884941"/>
              <a:ext cx="392112" cy="466725"/>
            </a:xfrm>
            <a:custGeom>
              <a:avLst/>
              <a:gdLst>
                <a:gd name="T0" fmla="*/ 323 w 671"/>
                <a:gd name="T1" fmla="*/ 326 h 798"/>
                <a:gd name="T2" fmla="*/ 323 w 671"/>
                <a:gd name="T3" fmla="*/ 798 h 798"/>
                <a:gd name="T4" fmla="*/ 671 w 671"/>
                <a:gd name="T5" fmla="*/ 675 h 798"/>
                <a:gd name="T6" fmla="*/ 671 w 671"/>
                <a:gd name="T7" fmla="*/ 203 h 798"/>
                <a:gd name="T8" fmla="*/ 323 w 671"/>
                <a:gd name="T9" fmla="*/ 326 h 798"/>
                <a:gd name="T10" fmla="*/ 292 w 671"/>
                <a:gd name="T11" fmla="*/ 356 h 798"/>
                <a:gd name="T12" fmla="*/ 292 w 671"/>
                <a:gd name="T13" fmla="*/ 422 h 798"/>
                <a:gd name="T14" fmla="*/ 228 w 671"/>
                <a:gd name="T15" fmla="*/ 391 h 798"/>
                <a:gd name="T16" fmla="*/ 228 w 671"/>
                <a:gd name="T17" fmla="*/ 320 h 798"/>
                <a:gd name="T18" fmla="*/ 292 w 671"/>
                <a:gd name="T19" fmla="*/ 356 h 798"/>
                <a:gd name="T20" fmla="*/ 577 w 671"/>
                <a:gd name="T21" fmla="*/ 152 h 798"/>
                <a:gd name="T22" fmla="*/ 559 w 671"/>
                <a:gd name="T23" fmla="*/ 143 h 798"/>
                <a:gd name="T24" fmla="*/ 224 w 671"/>
                <a:gd name="T25" fmla="*/ 260 h 798"/>
                <a:gd name="T26" fmla="*/ 214 w 671"/>
                <a:gd name="T27" fmla="*/ 269 h 798"/>
                <a:gd name="T28" fmla="*/ 214 w 671"/>
                <a:gd name="T29" fmla="*/ 748 h 798"/>
                <a:gd name="T30" fmla="*/ 305 w 671"/>
                <a:gd name="T31" fmla="*/ 797 h 798"/>
                <a:gd name="T32" fmla="*/ 305 w 671"/>
                <a:gd name="T33" fmla="*/ 326 h 798"/>
                <a:gd name="T34" fmla="*/ 231 w 671"/>
                <a:gd name="T35" fmla="*/ 287 h 798"/>
                <a:gd name="T36" fmla="*/ 232 w 671"/>
                <a:gd name="T37" fmla="*/ 286 h 798"/>
                <a:gd name="T38" fmla="*/ 568 w 671"/>
                <a:gd name="T39" fmla="*/ 170 h 798"/>
                <a:gd name="T40" fmla="*/ 577 w 671"/>
                <a:gd name="T41" fmla="*/ 152 h 798"/>
                <a:gd name="T42" fmla="*/ 78 w 671"/>
                <a:gd name="T43" fmla="*/ 216 h 798"/>
                <a:gd name="T44" fmla="*/ 78 w 671"/>
                <a:gd name="T45" fmla="*/ 281 h 798"/>
                <a:gd name="T46" fmla="*/ 14 w 671"/>
                <a:gd name="T47" fmla="*/ 250 h 798"/>
                <a:gd name="T48" fmla="*/ 14 w 671"/>
                <a:gd name="T49" fmla="*/ 180 h 798"/>
                <a:gd name="T50" fmla="*/ 78 w 671"/>
                <a:gd name="T51" fmla="*/ 216 h 798"/>
                <a:gd name="T52" fmla="*/ 363 w 671"/>
                <a:gd name="T53" fmla="*/ 11 h 798"/>
                <a:gd name="T54" fmla="*/ 346 w 671"/>
                <a:gd name="T55" fmla="*/ 2 h 798"/>
                <a:gd name="T56" fmla="*/ 10 w 671"/>
                <a:gd name="T57" fmla="*/ 119 h 798"/>
                <a:gd name="T58" fmla="*/ 0 w 671"/>
                <a:gd name="T59" fmla="*/ 128 h 798"/>
                <a:gd name="T60" fmla="*/ 0 w 671"/>
                <a:gd name="T61" fmla="*/ 608 h 798"/>
                <a:gd name="T62" fmla="*/ 92 w 671"/>
                <a:gd name="T63" fmla="*/ 656 h 798"/>
                <a:gd name="T64" fmla="*/ 92 w 671"/>
                <a:gd name="T65" fmla="*/ 186 h 798"/>
                <a:gd name="T66" fmla="*/ 17 w 671"/>
                <a:gd name="T67" fmla="*/ 146 h 798"/>
                <a:gd name="T68" fmla="*/ 18 w 671"/>
                <a:gd name="T69" fmla="*/ 146 h 798"/>
                <a:gd name="T70" fmla="*/ 354 w 671"/>
                <a:gd name="T71" fmla="*/ 29 h 798"/>
                <a:gd name="T72" fmla="*/ 363 w 671"/>
                <a:gd name="T73" fmla="*/ 11 h 798"/>
                <a:gd name="T74" fmla="*/ 185 w 671"/>
                <a:gd name="T75" fmla="*/ 290 h 798"/>
                <a:gd name="T76" fmla="*/ 185 w 671"/>
                <a:gd name="T77" fmla="*/ 355 h 798"/>
                <a:gd name="T78" fmla="*/ 121 w 671"/>
                <a:gd name="T79" fmla="*/ 324 h 798"/>
                <a:gd name="T80" fmla="*/ 121 w 671"/>
                <a:gd name="T81" fmla="*/ 254 h 798"/>
                <a:gd name="T82" fmla="*/ 185 w 671"/>
                <a:gd name="T83" fmla="*/ 290 h 798"/>
                <a:gd name="T84" fmla="*/ 470 w 671"/>
                <a:gd name="T85" fmla="*/ 85 h 798"/>
                <a:gd name="T86" fmla="*/ 453 w 671"/>
                <a:gd name="T87" fmla="*/ 76 h 798"/>
                <a:gd name="T88" fmla="*/ 117 w 671"/>
                <a:gd name="T89" fmla="*/ 193 h 798"/>
                <a:gd name="T90" fmla="*/ 107 w 671"/>
                <a:gd name="T91" fmla="*/ 202 h 798"/>
                <a:gd name="T92" fmla="*/ 107 w 671"/>
                <a:gd name="T93" fmla="*/ 682 h 798"/>
                <a:gd name="T94" fmla="*/ 199 w 671"/>
                <a:gd name="T95" fmla="*/ 730 h 798"/>
                <a:gd name="T96" fmla="*/ 199 w 671"/>
                <a:gd name="T97" fmla="*/ 260 h 798"/>
                <a:gd name="T98" fmla="*/ 124 w 671"/>
                <a:gd name="T99" fmla="*/ 220 h 798"/>
                <a:gd name="T100" fmla="*/ 125 w 671"/>
                <a:gd name="T101" fmla="*/ 219 h 798"/>
                <a:gd name="T102" fmla="*/ 461 w 671"/>
                <a:gd name="T103" fmla="*/ 103 h 798"/>
                <a:gd name="T104" fmla="*/ 470 w 671"/>
                <a:gd name="T105" fmla="*/ 85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1" h="798">
                  <a:moveTo>
                    <a:pt x="323" y="326"/>
                  </a:moveTo>
                  <a:lnTo>
                    <a:pt x="323" y="798"/>
                  </a:lnTo>
                  <a:lnTo>
                    <a:pt x="671" y="675"/>
                  </a:lnTo>
                  <a:lnTo>
                    <a:pt x="671" y="203"/>
                  </a:lnTo>
                  <a:lnTo>
                    <a:pt x="323" y="326"/>
                  </a:lnTo>
                  <a:close/>
                  <a:moveTo>
                    <a:pt x="292" y="356"/>
                  </a:moveTo>
                  <a:lnTo>
                    <a:pt x="292" y="422"/>
                  </a:lnTo>
                  <a:cubicBezTo>
                    <a:pt x="260" y="416"/>
                    <a:pt x="228" y="391"/>
                    <a:pt x="228" y="391"/>
                  </a:cubicBezTo>
                  <a:lnTo>
                    <a:pt x="228" y="320"/>
                  </a:lnTo>
                  <a:cubicBezTo>
                    <a:pt x="267" y="352"/>
                    <a:pt x="292" y="356"/>
                    <a:pt x="292" y="356"/>
                  </a:cubicBezTo>
                  <a:close/>
                  <a:moveTo>
                    <a:pt x="577" y="152"/>
                  </a:moveTo>
                  <a:cubicBezTo>
                    <a:pt x="575" y="145"/>
                    <a:pt x="567" y="141"/>
                    <a:pt x="559" y="143"/>
                  </a:cubicBezTo>
                  <a:lnTo>
                    <a:pt x="224" y="260"/>
                  </a:lnTo>
                  <a:cubicBezTo>
                    <a:pt x="219" y="261"/>
                    <a:pt x="215" y="265"/>
                    <a:pt x="214" y="269"/>
                  </a:cubicBezTo>
                  <a:lnTo>
                    <a:pt x="214" y="748"/>
                  </a:lnTo>
                  <a:cubicBezTo>
                    <a:pt x="226" y="772"/>
                    <a:pt x="275" y="797"/>
                    <a:pt x="305" y="797"/>
                  </a:cubicBezTo>
                  <a:lnTo>
                    <a:pt x="305" y="326"/>
                  </a:lnTo>
                  <a:cubicBezTo>
                    <a:pt x="289" y="324"/>
                    <a:pt x="253" y="305"/>
                    <a:pt x="231" y="287"/>
                  </a:cubicBezTo>
                  <a:cubicBezTo>
                    <a:pt x="231" y="286"/>
                    <a:pt x="232" y="286"/>
                    <a:pt x="232" y="286"/>
                  </a:cubicBezTo>
                  <a:lnTo>
                    <a:pt x="568" y="170"/>
                  </a:lnTo>
                  <a:cubicBezTo>
                    <a:pt x="575" y="167"/>
                    <a:pt x="579" y="159"/>
                    <a:pt x="577" y="152"/>
                  </a:cubicBezTo>
                  <a:close/>
                  <a:moveTo>
                    <a:pt x="78" y="216"/>
                  </a:moveTo>
                  <a:lnTo>
                    <a:pt x="78" y="281"/>
                  </a:lnTo>
                  <a:cubicBezTo>
                    <a:pt x="46" y="275"/>
                    <a:pt x="14" y="250"/>
                    <a:pt x="14" y="250"/>
                  </a:cubicBezTo>
                  <a:lnTo>
                    <a:pt x="14" y="180"/>
                  </a:lnTo>
                  <a:cubicBezTo>
                    <a:pt x="53" y="212"/>
                    <a:pt x="78" y="216"/>
                    <a:pt x="78" y="216"/>
                  </a:cubicBezTo>
                  <a:close/>
                  <a:moveTo>
                    <a:pt x="363" y="11"/>
                  </a:moveTo>
                  <a:cubicBezTo>
                    <a:pt x="361" y="4"/>
                    <a:pt x="353" y="0"/>
                    <a:pt x="346" y="2"/>
                  </a:cubicBezTo>
                  <a:lnTo>
                    <a:pt x="10" y="119"/>
                  </a:lnTo>
                  <a:cubicBezTo>
                    <a:pt x="5" y="121"/>
                    <a:pt x="2" y="124"/>
                    <a:pt x="0" y="128"/>
                  </a:cubicBezTo>
                  <a:lnTo>
                    <a:pt x="0" y="608"/>
                  </a:lnTo>
                  <a:cubicBezTo>
                    <a:pt x="12" y="631"/>
                    <a:pt x="61" y="656"/>
                    <a:pt x="92" y="656"/>
                  </a:cubicBezTo>
                  <a:lnTo>
                    <a:pt x="92" y="186"/>
                  </a:lnTo>
                  <a:cubicBezTo>
                    <a:pt x="76" y="183"/>
                    <a:pt x="40" y="164"/>
                    <a:pt x="17" y="146"/>
                  </a:cubicBezTo>
                  <a:cubicBezTo>
                    <a:pt x="18" y="146"/>
                    <a:pt x="18" y="146"/>
                    <a:pt x="18" y="146"/>
                  </a:cubicBezTo>
                  <a:lnTo>
                    <a:pt x="354" y="29"/>
                  </a:lnTo>
                  <a:cubicBezTo>
                    <a:pt x="362" y="26"/>
                    <a:pt x="366" y="19"/>
                    <a:pt x="363" y="11"/>
                  </a:cubicBezTo>
                  <a:close/>
                  <a:moveTo>
                    <a:pt x="185" y="290"/>
                  </a:moveTo>
                  <a:lnTo>
                    <a:pt x="185" y="355"/>
                  </a:lnTo>
                  <a:cubicBezTo>
                    <a:pt x="153" y="349"/>
                    <a:pt x="121" y="324"/>
                    <a:pt x="121" y="324"/>
                  </a:cubicBezTo>
                  <a:lnTo>
                    <a:pt x="121" y="254"/>
                  </a:lnTo>
                  <a:cubicBezTo>
                    <a:pt x="160" y="286"/>
                    <a:pt x="185" y="290"/>
                    <a:pt x="185" y="290"/>
                  </a:cubicBezTo>
                  <a:close/>
                  <a:moveTo>
                    <a:pt x="470" y="85"/>
                  </a:moveTo>
                  <a:cubicBezTo>
                    <a:pt x="468" y="78"/>
                    <a:pt x="460" y="74"/>
                    <a:pt x="453" y="76"/>
                  </a:cubicBezTo>
                  <a:lnTo>
                    <a:pt x="117" y="193"/>
                  </a:lnTo>
                  <a:cubicBezTo>
                    <a:pt x="112" y="195"/>
                    <a:pt x="108" y="198"/>
                    <a:pt x="107" y="202"/>
                  </a:cubicBezTo>
                  <a:lnTo>
                    <a:pt x="107" y="682"/>
                  </a:lnTo>
                  <a:cubicBezTo>
                    <a:pt x="119" y="705"/>
                    <a:pt x="168" y="730"/>
                    <a:pt x="199" y="730"/>
                  </a:cubicBezTo>
                  <a:lnTo>
                    <a:pt x="199" y="260"/>
                  </a:lnTo>
                  <a:cubicBezTo>
                    <a:pt x="183" y="257"/>
                    <a:pt x="146" y="238"/>
                    <a:pt x="124" y="220"/>
                  </a:cubicBezTo>
                  <a:cubicBezTo>
                    <a:pt x="125" y="220"/>
                    <a:pt x="125" y="220"/>
                    <a:pt x="125" y="219"/>
                  </a:cubicBezTo>
                  <a:lnTo>
                    <a:pt x="461" y="103"/>
                  </a:lnTo>
                  <a:cubicBezTo>
                    <a:pt x="469" y="100"/>
                    <a:pt x="473" y="93"/>
                    <a:pt x="470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33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8"/>
          <p:cNvGrpSpPr/>
          <p:nvPr/>
        </p:nvGrpSpPr>
        <p:grpSpPr>
          <a:xfrm>
            <a:off x="8155880" y="1641170"/>
            <a:ext cx="3020096" cy="2824614"/>
            <a:chOff x="8156513" y="1467710"/>
            <a:chExt cx="3021028" cy="2825105"/>
          </a:xfrm>
        </p:grpSpPr>
        <p:sp>
          <p:nvSpPr>
            <p:cNvPr id="18" name="矩形 17"/>
            <p:cNvSpPr/>
            <p:nvPr/>
          </p:nvSpPr>
          <p:spPr>
            <a:xfrm>
              <a:off x="8156513" y="2335714"/>
              <a:ext cx="3021028" cy="1957101"/>
            </a:xfrm>
            <a:prstGeom prst="rect">
              <a:avLst/>
            </a:prstGeom>
            <a:noFill/>
            <a:ln w="38100">
              <a:solidFill>
                <a:srgbClr val="246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9032308" y="1467710"/>
              <a:ext cx="1269439" cy="1269439"/>
            </a:xfrm>
            <a:prstGeom prst="roundRect">
              <a:avLst/>
            </a:prstGeom>
            <a:solidFill>
              <a:srgbClr val="24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531564" y="2862267"/>
              <a:ext cx="2270928" cy="338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560956" y="3417632"/>
              <a:ext cx="2241535" cy="831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</a:t>
              </a:r>
            </a:p>
          </p:txBody>
        </p:sp>
        <p:grpSp>
          <p:nvGrpSpPr>
            <p:cNvPr id="22" name="组合 19"/>
            <p:cNvGrpSpPr>
              <a:grpSpLocks noChangeAspect="1"/>
            </p:cNvGrpSpPr>
            <p:nvPr/>
          </p:nvGrpSpPr>
          <p:grpSpPr bwMode="auto">
            <a:xfrm>
              <a:off x="9398496" y="1847624"/>
              <a:ext cx="509607" cy="509607"/>
              <a:chOff x="1437735" y="704204"/>
              <a:chExt cx="492531" cy="493274"/>
            </a:xfrm>
            <a:solidFill>
              <a:schemeClr val="bg1"/>
            </a:solidFill>
          </p:grpSpPr>
          <p:sp>
            <p:nvSpPr>
              <p:cNvPr id="23" name="饼形 24"/>
              <p:cNvSpPr/>
              <p:nvPr/>
            </p:nvSpPr>
            <p:spPr>
              <a:xfrm flipH="1">
                <a:off x="1483162" y="752095"/>
                <a:ext cx="447104" cy="44538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33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34"/>
              <p:cNvSpPr>
                <a:spLocks noChangeAspect="1"/>
              </p:cNvSpPr>
              <p:nvPr/>
            </p:nvSpPr>
            <p:spPr>
              <a:xfrm>
                <a:off x="1437735" y="704204"/>
                <a:ext cx="222355" cy="222692"/>
              </a:xfrm>
              <a:custGeom>
                <a:avLst/>
                <a:gdLst/>
                <a:ahLst/>
                <a:cxnLst/>
                <a:rect l="l" t="t" r="r" b="b"/>
                <a:pathLst>
                  <a:path w="223200" h="223200">
                    <a:moveTo>
                      <a:pt x="223200" y="0"/>
                    </a:moveTo>
                    <a:lnTo>
                      <a:pt x="223200" y="223200"/>
                    </a:lnTo>
                    <a:lnTo>
                      <a:pt x="0" y="223200"/>
                    </a:lnTo>
                    <a:cubicBezTo>
                      <a:pt x="0" y="99930"/>
                      <a:pt x="99930" y="0"/>
                      <a:pt x="223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133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3620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7643" y="1518469"/>
            <a:ext cx="3238500" cy="4515846"/>
          </a:xfrm>
          <a:prstGeom prst="rect">
            <a:avLst/>
          </a:prstGeom>
          <a:solidFill>
            <a:srgbClr val="246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889787" y="1518469"/>
            <a:ext cx="3238500" cy="4515846"/>
          </a:xfrm>
          <a:prstGeom prst="rect">
            <a:avLst/>
          </a:prstGeom>
          <a:solidFill>
            <a:srgbClr val="246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占位符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1007"/>
          <a:stretch/>
        </p:blipFill>
        <p:spPr>
          <a:xfrm>
            <a:off x="4371705" y="1518469"/>
            <a:ext cx="3324970" cy="2139131"/>
          </a:xfrm>
          <a:custGeom>
            <a:avLst/>
            <a:gdLst>
              <a:gd name="connsiteX0" fmla="*/ 0 w 3461834"/>
              <a:gd name="connsiteY0" fmla="*/ 0 h 2221681"/>
              <a:gd name="connsiteX1" fmla="*/ 3461834 w 3461834"/>
              <a:gd name="connsiteY1" fmla="*/ 0 h 2221681"/>
              <a:gd name="connsiteX2" fmla="*/ 3461834 w 3461834"/>
              <a:gd name="connsiteY2" fmla="*/ 2221681 h 2221681"/>
              <a:gd name="connsiteX3" fmla="*/ 0 w 3461834"/>
              <a:gd name="connsiteY3" fmla="*/ 2221681 h 2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4" h="2221681">
                <a:moveTo>
                  <a:pt x="0" y="0"/>
                </a:moveTo>
                <a:lnTo>
                  <a:pt x="3461834" y="0"/>
                </a:lnTo>
                <a:lnTo>
                  <a:pt x="3461834" y="2221681"/>
                </a:lnTo>
                <a:lnTo>
                  <a:pt x="0" y="2221681"/>
                </a:lnTo>
                <a:close/>
              </a:path>
            </a:pathLst>
          </a:custGeom>
        </p:spPr>
      </p:pic>
      <p:pic>
        <p:nvPicPr>
          <p:cNvPr id="5" name="图片占位符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9253" y="3822700"/>
            <a:ext cx="3317421" cy="2211614"/>
          </a:xfrm>
          <a:custGeom>
            <a:avLst/>
            <a:gdLst>
              <a:gd name="connsiteX0" fmla="*/ 0 w 3461832"/>
              <a:gd name="connsiteY0" fmla="*/ 0 h 2211614"/>
              <a:gd name="connsiteX1" fmla="*/ 3461832 w 3461832"/>
              <a:gd name="connsiteY1" fmla="*/ 0 h 2211614"/>
              <a:gd name="connsiteX2" fmla="*/ 3461832 w 3461832"/>
              <a:gd name="connsiteY2" fmla="*/ 2211614 h 2211614"/>
              <a:gd name="connsiteX3" fmla="*/ 0 w 3461832"/>
              <a:gd name="connsiteY3" fmla="*/ 2211614 h 221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2" h="2211614">
                <a:moveTo>
                  <a:pt x="0" y="0"/>
                </a:moveTo>
                <a:lnTo>
                  <a:pt x="3461832" y="0"/>
                </a:lnTo>
                <a:lnTo>
                  <a:pt x="3461832" y="2211614"/>
                </a:lnTo>
                <a:lnTo>
                  <a:pt x="0" y="2211614"/>
                </a:lnTo>
                <a:close/>
              </a:path>
            </a:pathLst>
          </a:custGeom>
        </p:spPr>
      </p:pic>
      <p:grpSp>
        <p:nvGrpSpPr>
          <p:cNvPr id="6" name="组合 32"/>
          <p:cNvGrpSpPr/>
          <p:nvPr/>
        </p:nvGrpSpPr>
        <p:grpSpPr>
          <a:xfrm>
            <a:off x="1193564" y="3452543"/>
            <a:ext cx="2728517" cy="1592966"/>
            <a:chOff x="7483989" y="3339882"/>
            <a:chExt cx="2728517" cy="1592966"/>
          </a:xfrm>
        </p:grpSpPr>
        <p:sp>
          <p:nvSpPr>
            <p:cNvPr id="7" name="矩形 6"/>
            <p:cNvSpPr/>
            <p:nvPr/>
          </p:nvSpPr>
          <p:spPr>
            <a:xfrm>
              <a:off x="7483989" y="3732519"/>
              <a:ext cx="2728517" cy="12003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重点知识解析</a:t>
              </a:r>
            </a:p>
          </p:txBody>
        </p:sp>
      </p:grpSp>
      <p:grpSp>
        <p:nvGrpSpPr>
          <p:cNvPr id="9" name="组合 35"/>
          <p:cNvGrpSpPr/>
          <p:nvPr/>
        </p:nvGrpSpPr>
        <p:grpSpPr>
          <a:xfrm>
            <a:off x="8144778" y="3452543"/>
            <a:ext cx="2728517" cy="1592966"/>
            <a:chOff x="7483989" y="3339882"/>
            <a:chExt cx="2728517" cy="1592966"/>
          </a:xfrm>
        </p:grpSpPr>
        <p:sp>
          <p:nvSpPr>
            <p:cNvPr id="10" name="矩形 9"/>
            <p:cNvSpPr/>
            <p:nvPr/>
          </p:nvSpPr>
          <p:spPr>
            <a:xfrm>
              <a:off x="7483989" y="3732519"/>
              <a:ext cx="2728517" cy="12003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难点知识解析</a:t>
              </a:r>
            </a:p>
          </p:txBody>
        </p:sp>
      </p:grpSp>
      <p:sp>
        <p:nvSpPr>
          <p:cNvPr id="12" name="椭圆 13"/>
          <p:cNvSpPr/>
          <p:nvPr/>
        </p:nvSpPr>
        <p:spPr>
          <a:xfrm>
            <a:off x="1627458" y="2326081"/>
            <a:ext cx="755387" cy="708526"/>
          </a:xfrm>
          <a:custGeom>
            <a:avLst/>
            <a:gdLst>
              <a:gd name="connsiteX0" fmla="*/ 258582 w 606298"/>
              <a:gd name="connsiteY0" fmla="*/ 455598 h 568686"/>
              <a:gd name="connsiteX1" fmla="*/ 303149 w 606298"/>
              <a:gd name="connsiteY1" fmla="*/ 490637 h 568686"/>
              <a:gd name="connsiteX2" fmla="*/ 347716 w 606298"/>
              <a:gd name="connsiteY2" fmla="*/ 455598 h 568686"/>
              <a:gd name="connsiteX3" fmla="*/ 311784 w 606298"/>
              <a:gd name="connsiteY3" fmla="*/ 456896 h 568686"/>
              <a:gd name="connsiteX4" fmla="*/ 294607 w 606298"/>
              <a:gd name="connsiteY4" fmla="*/ 456896 h 568686"/>
              <a:gd name="connsiteX5" fmla="*/ 258582 w 606298"/>
              <a:gd name="connsiteY5" fmla="*/ 455598 h 568686"/>
              <a:gd name="connsiteX6" fmla="*/ 482810 w 606298"/>
              <a:gd name="connsiteY6" fmla="*/ 426955 h 568686"/>
              <a:gd name="connsiteX7" fmla="*/ 402311 w 606298"/>
              <a:gd name="connsiteY7" fmla="*/ 449202 h 568686"/>
              <a:gd name="connsiteX8" fmla="*/ 391633 w 606298"/>
              <a:gd name="connsiteY8" fmla="*/ 460233 h 568686"/>
              <a:gd name="connsiteX9" fmla="*/ 333696 w 606298"/>
              <a:gd name="connsiteY9" fmla="*/ 510752 h 568686"/>
              <a:gd name="connsiteX10" fmla="*/ 407603 w 606298"/>
              <a:gd name="connsiteY10" fmla="*/ 533647 h 568686"/>
              <a:gd name="connsiteX11" fmla="*/ 445578 w 606298"/>
              <a:gd name="connsiteY11" fmla="*/ 523358 h 568686"/>
              <a:gd name="connsiteX12" fmla="*/ 482810 w 606298"/>
              <a:gd name="connsiteY12" fmla="*/ 426955 h 568686"/>
              <a:gd name="connsiteX13" fmla="*/ 123488 w 606298"/>
              <a:gd name="connsiteY13" fmla="*/ 426955 h 568686"/>
              <a:gd name="connsiteX14" fmla="*/ 160720 w 606298"/>
              <a:gd name="connsiteY14" fmla="*/ 523358 h 568686"/>
              <a:gd name="connsiteX15" fmla="*/ 198788 w 606298"/>
              <a:gd name="connsiteY15" fmla="*/ 533647 h 568686"/>
              <a:gd name="connsiteX16" fmla="*/ 272602 w 606298"/>
              <a:gd name="connsiteY16" fmla="*/ 510752 h 568686"/>
              <a:gd name="connsiteX17" fmla="*/ 214665 w 606298"/>
              <a:gd name="connsiteY17" fmla="*/ 460233 h 568686"/>
              <a:gd name="connsiteX18" fmla="*/ 204080 w 606298"/>
              <a:gd name="connsiteY18" fmla="*/ 449202 h 568686"/>
              <a:gd name="connsiteX19" fmla="*/ 123488 w 606298"/>
              <a:gd name="connsiteY19" fmla="*/ 426955 h 568686"/>
              <a:gd name="connsiteX20" fmla="*/ 469069 w 606298"/>
              <a:gd name="connsiteY20" fmla="*/ 346681 h 568686"/>
              <a:gd name="connsiteX21" fmla="*/ 450777 w 606298"/>
              <a:gd name="connsiteY21" fmla="*/ 374953 h 568686"/>
              <a:gd name="connsiteX22" fmla="*/ 449292 w 606298"/>
              <a:gd name="connsiteY22" fmla="*/ 377178 h 568686"/>
              <a:gd name="connsiteX23" fmla="*/ 425523 w 606298"/>
              <a:gd name="connsiteY23" fmla="*/ 409250 h 568686"/>
              <a:gd name="connsiteX24" fmla="*/ 479189 w 606298"/>
              <a:gd name="connsiteY24" fmla="*/ 391360 h 568686"/>
              <a:gd name="connsiteX25" fmla="*/ 469069 w 606298"/>
              <a:gd name="connsiteY25" fmla="*/ 346681 h 568686"/>
              <a:gd name="connsiteX26" fmla="*/ 137229 w 606298"/>
              <a:gd name="connsiteY26" fmla="*/ 346681 h 568686"/>
              <a:gd name="connsiteX27" fmla="*/ 127109 w 606298"/>
              <a:gd name="connsiteY27" fmla="*/ 391360 h 568686"/>
              <a:gd name="connsiteX28" fmla="*/ 180868 w 606298"/>
              <a:gd name="connsiteY28" fmla="*/ 409250 h 568686"/>
              <a:gd name="connsiteX29" fmla="*/ 157006 w 606298"/>
              <a:gd name="connsiteY29" fmla="*/ 377178 h 568686"/>
              <a:gd name="connsiteX30" fmla="*/ 155521 w 606298"/>
              <a:gd name="connsiteY30" fmla="*/ 375046 h 568686"/>
              <a:gd name="connsiteX31" fmla="*/ 137229 w 606298"/>
              <a:gd name="connsiteY31" fmla="*/ 346681 h 568686"/>
              <a:gd name="connsiteX32" fmla="*/ 303114 w 606298"/>
              <a:gd name="connsiteY32" fmla="*/ 237523 h 568686"/>
              <a:gd name="connsiteX33" fmla="*/ 350005 w 606298"/>
              <a:gd name="connsiteY33" fmla="*/ 284343 h 568686"/>
              <a:gd name="connsiteX34" fmla="*/ 303114 w 606298"/>
              <a:gd name="connsiteY34" fmla="*/ 331163 h 568686"/>
              <a:gd name="connsiteX35" fmla="*/ 256223 w 606298"/>
              <a:gd name="connsiteY35" fmla="*/ 284343 h 568686"/>
              <a:gd name="connsiteX36" fmla="*/ 303114 w 606298"/>
              <a:gd name="connsiteY36" fmla="*/ 237523 h 568686"/>
              <a:gd name="connsiteX37" fmla="*/ 517257 w 606298"/>
              <a:gd name="connsiteY37" fmla="*/ 210604 h 568686"/>
              <a:gd name="connsiteX38" fmla="*/ 516792 w 606298"/>
              <a:gd name="connsiteY38" fmla="*/ 213292 h 568686"/>
              <a:gd name="connsiteX39" fmla="*/ 490888 w 606298"/>
              <a:gd name="connsiteY39" fmla="*/ 303392 h 568686"/>
              <a:gd name="connsiteX40" fmla="*/ 511500 w 606298"/>
              <a:gd name="connsiteY40" fmla="*/ 374953 h 568686"/>
              <a:gd name="connsiteX41" fmla="*/ 572130 w 606298"/>
              <a:gd name="connsiteY41" fmla="*/ 290971 h 568686"/>
              <a:gd name="connsiteX42" fmla="*/ 517257 w 606298"/>
              <a:gd name="connsiteY42" fmla="*/ 210604 h 568686"/>
              <a:gd name="connsiteX43" fmla="*/ 89041 w 606298"/>
              <a:gd name="connsiteY43" fmla="*/ 210604 h 568686"/>
              <a:gd name="connsiteX44" fmla="*/ 34168 w 606298"/>
              <a:gd name="connsiteY44" fmla="*/ 290971 h 568686"/>
              <a:gd name="connsiteX45" fmla="*/ 94798 w 606298"/>
              <a:gd name="connsiteY45" fmla="*/ 374953 h 568686"/>
              <a:gd name="connsiteX46" fmla="*/ 115410 w 606298"/>
              <a:gd name="connsiteY46" fmla="*/ 303392 h 568686"/>
              <a:gd name="connsiteX47" fmla="*/ 89506 w 606298"/>
              <a:gd name="connsiteY47" fmla="*/ 213292 h 568686"/>
              <a:gd name="connsiteX48" fmla="*/ 419952 w 606298"/>
              <a:gd name="connsiteY48" fmla="*/ 171487 h 568686"/>
              <a:gd name="connsiteX49" fmla="*/ 438893 w 606298"/>
              <a:gd name="connsiteY49" fmla="*/ 199666 h 568686"/>
              <a:gd name="connsiteX50" fmla="*/ 470833 w 606298"/>
              <a:gd name="connsiteY50" fmla="*/ 256952 h 568686"/>
              <a:gd name="connsiteX51" fmla="*/ 484017 w 606298"/>
              <a:gd name="connsiteY51" fmla="*/ 200407 h 568686"/>
              <a:gd name="connsiteX52" fmla="*/ 484946 w 606298"/>
              <a:gd name="connsiteY52" fmla="*/ 193085 h 568686"/>
              <a:gd name="connsiteX53" fmla="*/ 419952 w 606298"/>
              <a:gd name="connsiteY53" fmla="*/ 171487 h 568686"/>
              <a:gd name="connsiteX54" fmla="*/ 186346 w 606298"/>
              <a:gd name="connsiteY54" fmla="*/ 171487 h 568686"/>
              <a:gd name="connsiteX55" fmla="*/ 121352 w 606298"/>
              <a:gd name="connsiteY55" fmla="*/ 193085 h 568686"/>
              <a:gd name="connsiteX56" fmla="*/ 122281 w 606298"/>
              <a:gd name="connsiteY56" fmla="*/ 200407 h 568686"/>
              <a:gd name="connsiteX57" fmla="*/ 135465 w 606298"/>
              <a:gd name="connsiteY57" fmla="*/ 256952 h 568686"/>
              <a:gd name="connsiteX58" fmla="*/ 167405 w 606298"/>
              <a:gd name="connsiteY58" fmla="*/ 199666 h 568686"/>
              <a:gd name="connsiteX59" fmla="*/ 186346 w 606298"/>
              <a:gd name="connsiteY59" fmla="*/ 171487 h 568686"/>
              <a:gd name="connsiteX60" fmla="*/ 303149 w 606298"/>
              <a:gd name="connsiteY60" fmla="*/ 159459 h 568686"/>
              <a:gd name="connsiteX61" fmla="*/ 236113 w 606298"/>
              <a:gd name="connsiteY61" fmla="*/ 162866 h 568686"/>
              <a:gd name="connsiteX62" fmla="*/ 196559 w 606298"/>
              <a:gd name="connsiteY62" fmla="*/ 218020 h 568686"/>
              <a:gd name="connsiteX63" fmla="*/ 153385 w 606298"/>
              <a:gd name="connsiteY63" fmla="*/ 301260 h 568686"/>
              <a:gd name="connsiteX64" fmla="*/ 184118 w 606298"/>
              <a:gd name="connsiteY64" fmla="*/ 356321 h 568686"/>
              <a:gd name="connsiteX65" fmla="*/ 222835 w 606298"/>
              <a:gd name="connsiteY65" fmla="*/ 406284 h 568686"/>
              <a:gd name="connsiteX66" fmla="*/ 227385 w 606298"/>
              <a:gd name="connsiteY66" fmla="*/ 411104 h 568686"/>
              <a:gd name="connsiteX67" fmla="*/ 234813 w 606298"/>
              <a:gd name="connsiteY67" fmla="*/ 419169 h 568686"/>
              <a:gd name="connsiteX68" fmla="*/ 294607 w 606298"/>
              <a:gd name="connsiteY68" fmla="*/ 422691 h 568686"/>
              <a:gd name="connsiteX69" fmla="*/ 311784 w 606298"/>
              <a:gd name="connsiteY69" fmla="*/ 422691 h 568686"/>
              <a:gd name="connsiteX70" fmla="*/ 371485 w 606298"/>
              <a:gd name="connsiteY70" fmla="*/ 419169 h 568686"/>
              <a:gd name="connsiteX71" fmla="*/ 378913 w 606298"/>
              <a:gd name="connsiteY71" fmla="*/ 411104 h 568686"/>
              <a:gd name="connsiteX72" fmla="*/ 383463 w 606298"/>
              <a:gd name="connsiteY72" fmla="*/ 406284 h 568686"/>
              <a:gd name="connsiteX73" fmla="*/ 422273 w 606298"/>
              <a:gd name="connsiteY73" fmla="*/ 356321 h 568686"/>
              <a:gd name="connsiteX74" fmla="*/ 452913 w 606298"/>
              <a:gd name="connsiteY74" fmla="*/ 301260 h 568686"/>
              <a:gd name="connsiteX75" fmla="*/ 409831 w 606298"/>
              <a:gd name="connsiteY75" fmla="*/ 218020 h 568686"/>
              <a:gd name="connsiteX76" fmla="*/ 370185 w 606298"/>
              <a:gd name="connsiteY76" fmla="*/ 162866 h 568686"/>
              <a:gd name="connsiteX77" fmla="*/ 303149 w 606298"/>
              <a:gd name="connsiteY77" fmla="*/ 159459 h 568686"/>
              <a:gd name="connsiteX78" fmla="*/ 303149 w 606298"/>
              <a:gd name="connsiteY78" fmla="*/ 95754 h 568686"/>
              <a:gd name="connsiteX79" fmla="*/ 269631 w 606298"/>
              <a:gd name="connsiteY79" fmla="*/ 125788 h 568686"/>
              <a:gd name="connsiteX80" fmla="*/ 336667 w 606298"/>
              <a:gd name="connsiteY80" fmla="*/ 125788 h 568686"/>
              <a:gd name="connsiteX81" fmla="*/ 303149 w 606298"/>
              <a:gd name="connsiteY81" fmla="*/ 95754 h 568686"/>
              <a:gd name="connsiteX82" fmla="*/ 413453 w 606298"/>
              <a:gd name="connsiteY82" fmla="*/ 34112 h 568686"/>
              <a:gd name="connsiteX83" fmla="*/ 326454 w 606298"/>
              <a:gd name="connsiteY83" fmla="*/ 70078 h 568686"/>
              <a:gd name="connsiteX84" fmla="*/ 388012 w 606298"/>
              <a:gd name="connsiteY84" fmla="*/ 130608 h 568686"/>
              <a:gd name="connsiteX85" fmla="*/ 490424 w 606298"/>
              <a:gd name="connsiteY85" fmla="*/ 158138 h 568686"/>
              <a:gd name="connsiteX86" fmla="*/ 490424 w 606298"/>
              <a:gd name="connsiteY86" fmla="*/ 156933 h 568686"/>
              <a:gd name="connsiteX87" fmla="*/ 453841 w 606298"/>
              <a:gd name="connsiteY87" fmla="*/ 45143 h 568686"/>
              <a:gd name="connsiteX88" fmla="*/ 413453 w 606298"/>
              <a:gd name="connsiteY88" fmla="*/ 34112 h 568686"/>
              <a:gd name="connsiteX89" fmla="*/ 192845 w 606298"/>
              <a:gd name="connsiteY89" fmla="*/ 34112 h 568686"/>
              <a:gd name="connsiteX90" fmla="*/ 152549 w 606298"/>
              <a:gd name="connsiteY90" fmla="*/ 45143 h 568686"/>
              <a:gd name="connsiteX91" fmla="*/ 115874 w 606298"/>
              <a:gd name="connsiteY91" fmla="*/ 156933 h 568686"/>
              <a:gd name="connsiteX92" fmla="*/ 115967 w 606298"/>
              <a:gd name="connsiteY92" fmla="*/ 158138 h 568686"/>
              <a:gd name="connsiteX93" fmla="*/ 218286 w 606298"/>
              <a:gd name="connsiteY93" fmla="*/ 130608 h 568686"/>
              <a:gd name="connsiteX94" fmla="*/ 279937 w 606298"/>
              <a:gd name="connsiteY94" fmla="*/ 70078 h 568686"/>
              <a:gd name="connsiteX95" fmla="*/ 192845 w 606298"/>
              <a:gd name="connsiteY95" fmla="*/ 34112 h 568686"/>
              <a:gd name="connsiteX96" fmla="*/ 192845 w 606298"/>
              <a:gd name="connsiteY96" fmla="*/ 0 h 568686"/>
              <a:gd name="connsiteX97" fmla="*/ 303149 w 606298"/>
              <a:gd name="connsiteY97" fmla="*/ 44494 h 568686"/>
              <a:gd name="connsiteX98" fmla="*/ 413453 w 606298"/>
              <a:gd name="connsiteY98" fmla="*/ 0 h 568686"/>
              <a:gd name="connsiteX99" fmla="*/ 472411 w 606298"/>
              <a:gd name="connsiteY99" fmla="*/ 16500 h 568686"/>
              <a:gd name="connsiteX100" fmla="*/ 515214 w 606298"/>
              <a:gd name="connsiteY100" fmla="*/ 78050 h 568686"/>
              <a:gd name="connsiteX101" fmla="*/ 524127 w 606298"/>
              <a:gd name="connsiteY101" fmla="*/ 167964 h 568686"/>
              <a:gd name="connsiteX102" fmla="*/ 524127 w 606298"/>
              <a:gd name="connsiteY102" fmla="*/ 174824 h 568686"/>
              <a:gd name="connsiteX103" fmla="*/ 606298 w 606298"/>
              <a:gd name="connsiteY103" fmla="*/ 290971 h 568686"/>
              <a:gd name="connsiteX104" fmla="*/ 516607 w 606298"/>
              <a:gd name="connsiteY104" fmla="*/ 411382 h 568686"/>
              <a:gd name="connsiteX105" fmla="*/ 516792 w 606298"/>
              <a:gd name="connsiteY105" fmla="*/ 413792 h 568686"/>
              <a:gd name="connsiteX106" fmla="*/ 464519 w 606298"/>
              <a:gd name="connsiteY106" fmla="*/ 553299 h 568686"/>
              <a:gd name="connsiteX107" fmla="*/ 408903 w 606298"/>
              <a:gd name="connsiteY107" fmla="*/ 568686 h 568686"/>
              <a:gd name="connsiteX108" fmla="*/ 303149 w 606298"/>
              <a:gd name="connsiteY108" fmla="*/ 532628 h 568686"/>
              <a:gd name="connsiteX109" fmla="*/ 197395 w 606298"/>
              <a:gd name="connsiteY109" fmla="*/ 568686 h 568686"/>
              <a:gd name="connsiteX110" fmla="*/ 141779 w 606298"/>
              <a:gd name="connsiteY110" fmla="*/ 553299 h 568686"/>
              <a:gd name="connsiteX111" fmla="*/ 89506 w 606298"/>
              <a:gd name="connsiteY111" fmla="*/ 413700 h 568686"/>
              <a:gd name="connsiteX112" fmla="*/ 89784 w 606298"/>
              <a:gd name="connsiteY112" fmla="*/ 411382 h 568686"/>
              <a:gd name="connsiteX113" fmla="*/ 0 w 606298"/>
              <a:gd name="connsiteY113" fmla="*/ 290971 h 568686"/>
              <a:gd name="connsiteX114" fmla="*/ 82171 w 606298"/>
              <a:gd name="connsiteY114" fmla="*/ 174824 h 568686"/>
              <a:gd name="connsiteX115" fmla="*/ 82171 w 606298"/>
              <a:gd name="connsiteY115" fmla="*/ 167964 h 568686"/>
              <a:gd name="connsiteX116" fmla="*/ 91084 w 606298"/>
              <a:gd name="connsiteY116" fmla="*/ 78050 h 568686"/>
              <a:gd name="connsiteX117" fmla="*/ 133887 w 606298"/>
              <a:gd name="connsiteY117" fmla="*/ 16500 h 568686"/>
              <a:gd name="connsiteX118" fmla="*/ 192845 w 606298"/>
              <a:gd name="connsiteY118" fmla="*/ 0 h 5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6298" h="568686">
                <a:moveTo>
                  <a:pt x="258582" y="455598"/>
                </a:moveTo>
                <a:cubicBezTo>
                  <a:pt x="273159" y="469039"/>
                  <a:pt x="288200" y="480811"/>
                  <a:pt x="303149" y="490637"/>
                </a:cubicBezTo>
                <a:cubicBezTo>
                  <a:pt x="318190" y="480811"/>
                  <a:pt x="333139" y="469039"/>
                  <a:pt x="347716" y="455598"/>
                </a:cubicBezTo>
                <a:cubicBezTo>
                  <a:pt x="335274" y="456432"/>
                  <a:pt x="323483" y="456896"/>
                  <a:pt x="311784" y="456896"/>
                </a:cubicBezTo>
                <a:lnTo>
                  <a:pt x="294607" y="456896"/>
                </a:lnTo>
                <a:cubicBezTo>
                  <a:pt x="282908" y="456896"/>
                  <a:pt x="271024" y="456432"/>
                  <a:pt x="258582" y="455598"/>
                </a:cubicBezTo>
                <a:close/>
                <a:moveTo>
                  <a:pt x="482810" y="426955"/>
                </a:moveTo>
                <a:cubicBezTo>
                  <a:pt x="458020" y="436688"/>
                  <a:pt x="431001" y="444104"/>
                  <a:pt x="402311" y="449202"/>
                </a:cubicBezTo>
                <a:lnTo>
                  <a:pt x="391633" y="460233"/>
                </a:lnTo>
                <a:cubicBezTo>
                  <a:pt x="373249" y="479421"/>
                  <a:pt x="353751" y="496384"/>
                  <a:pt x="333696" y="510752"/>
                </a:cubicBezTo>
                <a:cubicBezTo>
                  <a:pt x="360436" y="525768"/>
                  <a:pt x="385877" y="533647"/>
                  <a:pt x="407603" y="533647"/>
                </a:cubicBezTo>
                <a:cubicBezTo>
                  <a:pt x="421995" y="533647"/>
                  <a:pt x="434808" y="530218"/>
                  <a:pt x="445578" y="523358"/>
                </a:cubicBezTo>
                <a:cubicBezTo>
                  <a:pt x="470833" y="507507"/>
                  <a:pt x="484017" y="473303"/>
                  <a:pt x="482810" y="426955"/>
                </a:cubicBezTo>
                <a:close/>
                <a:moveTo>
                  <a:pt x="123488" y="426955"/>
                </a:moveTo>
                <a:cubicBezTo>
                  <a:pt x="122281" y="473303"/>
                  <a:pt x="135465" y="507507"/>
                  <a:pt x="160720" y="523358"/>
                </a:cubicBezTo>
                <a:cubicBezTo>
                  <a:pt x="171490" y="530218"/>
                  <a:pt x="184303" y="533647"/>
                  <a:pt x="198788" y="533647"/>
                </a:cubicBezTo>
                <a:cubicBezTo>
                  <a:pt x="220421" y="533647"/>
                  <a:pt x="245862" y="525768"/>
                  <a:pt x="272602" y="510752"/>
                </a:cubicBezTo>
                <a:cubicBezTo>
                  <a:pt x="252547" y="496384"/>
                  <a:pt x="233142" y="479421"/>
                  <a:pt x="214665" y="460233"/>
                </a:cubicBezTo>
                <a:lnTo>
                  <a:pt x="204080" y="449202"/>
                </a:lnTo>
                <a:cubicBezTo>
                  <a:pt x="175297" y="444104"/>
                  <a:pt x="148278" y="436688"/>
                  <a:pt x="123488" y="426955"/>
                </a:cubicBezTo>
                <a:close/>
                <a:moveTo>
                  <a:pt x="469069" y="346681"/>
                </a:moveTo>
                <a:cubicBezTo>
                  <a:pt x="463591" y="356043"/>
                  <a:pt x="457555" y="365313"/>
                  <a:pt x="450777" y="374953"/>
                </a:cubicBezTo>
                <a:lnTo>
                  <a:pt x="449292" y="377178"/>
                </a:lnTo>
                <a:cubicBezTo>
                  <a:pt x="437686" y="393770"/>
                  <a:pt x="434529" y="398405"/>
                  <a:pt x="425523" y="409250"/>
                </a:cubicBezTo>
                <a:cubicBezTo>
                  <a:pt x="444464" y="404523"/>
                  <a:pt x="462476" y="398497"/>
                  <a:pt x="479189" y="391360"/>
                </a:cubicBezTo>
                <a:cubicBezTo>
                  <a:pt x="476961" y="376992"/>
                  <a:pt x="473525" y="361976"/>
                  <a:pt x="469069" y="346681"/>
                </a:cubicBezTo>
                <a:close/>
                <a:moveTo>
                  <a:pt x="137229" y="346681"/>
                </a:moveTo>
                <a:cubicBezTo>
                  <a:pt x="132773" y="361976"/>
                  <a:pt x="129337" y="376992"/>
                  <a:pt x="127109" y="391360"/>
                </a:cubicBezTo>
                <a:cubicBezTo>
                  <a:pt x="143822" y="398497"/>
                  <a:pt x="161834" y="404523"/>
                  <a:pt x="180868" y="409250"/>
                </a:cubicBezTo>
                <a:cubicBezTo>
                  <a:pt x="171769" y="398312"/>
                  <a:pt x="168426" y="393492"/>
                  <a:pt x="157006" y="377178"/>
                </a:cubicBezTo>
                <a:lnTo>
                  <a:pt x="155521" y="375046"/>
                </a:lnTo>
                <a:cubicBezTo>
                  <a:pt x="148743" y="365313"/>
                  <a:pt x="142800" y="356043"/>
                  <a:pt x="137229" y="346681"/>
                </a:cubicBezTo>
                <a:close/>
                <a:moveTo>
                  <a:pt x="303114" y="237523"/>
                </a:moveTo>
                <a:cubicBezTo>
                  <a:pt x="329011" y="237523"/>
                  <a:pt x="350005" y="258485"/>
                  <a:pt x="350005" y="284343"/>
                </a:cubicBezTo>
                <a:cubicBezTo>
                  <a:pt x="350005" y="310201"/>
                  <a:pt x="329011" y="331163"/>
                  <a:pt x="303114" y="331163"/>
                </a:cubicBezTo>
                <a:cubicBezTo>
                  <a:pt x="277217" y="331163"/>
                  <a:pt x="256223" y="310201"/>
                  <a:pt x="256223" y="284343"/>
                </a:cubicBezTo>
                <a:cubicBezTo>
                  <a:pt x="256223" y="258485"/>
                  <a:pt x="277217" y="237523"/>
                  <a:pt x="303114" y="237523"/>
                </a:cubicBezTo>
                <a:close/>
                <a:moveTo>
                  <a:pt x="517257" y="210604"/>
                </a:moveTo>
                <a:lnTo>
                  <a:pt x="516792" y="213292"/>
                </a:lnTo>
                <a:cubicBezTo>
                  <a:pt x="511593" y="245550"/>
                  <a:pt x="503144" y="275027"/>
                  <a:pt x="490888" y="303392"/>
                </a:cubicBezTo>
                <a:cubicBezTo>
                  <a:pt x="500173" y="327771"/>
                  <a:pt x="507043" y="351872"/>
                  <a:pt x="511500" y="374953"/>
                </a:cubicBezTo>
                <a:cubicBezTo>
                  <a:pt x="550682" y="351223"/>
                  <a:pt x="572130" y="321560"/>
                  <a:pt x="572130" y="290971"/>
                </a:cubicBezTo>
                <a:cubicBezTo>
                  <a:pt x="572130" y="262143"/>
                  <a:pt x="552725" y="233778"/>
                  <a:pt x="517257" y="210604"/>
                </a:cubicBezTo>
                <a:close/>
                <a:moveTo>
                  <a:pt x="89041" y="210604"/>
                </a:moveTo>
                <a:cubicBezTo>
                  <a:pt x="53573" y="233778"/>
                  <a:pt x="34168" y="262143"/>
                  <a:pt x="34168" y="290971"/>
                </a:cubicBezTo>
                <a:cubicBezTo>
                  <a:pt x="34168" y="321560"/>
                  <a:pt x="55616" y="351223"/>
                  <a:pt x="94798" y="374953"/>
                </a:cubicBezTo>
                <a:cubicBezTo>
                  <a:pt x="99255" y="351872"/>
                  <a:pt x="106218" y="327771"/>
                  <a:pt x="115410" y="303392"/>
                </a:cubicBezTo>
                <a:cubicBezTo>
                  <a:pt x="103247" y="275027"/>
                  <a:pt x="94705" y="245550"/>
                  <a:pt x="89506" y="213292"/>
                </a:cubicBezTo>
                <a:close/>
                <a:moveTo>
                  <a:pt x="419952" y="171487"/>
                </a:moveTo>
                <a:cubicBezTo>
                  <a:pt x="426451" y="180571"/>
                  <a:pt x="432765" y="190026"/>
                  <a:pt x="438893" y="199666"/>
                </a:cubicBezTo>
                <a:cubicBezTo>
                  <a:pt x="450777" y="218576"/>
                  <a:pt x="461548" y="237856"/>
                  <a:pt x="470833" y="256952"/>
                </a:cubicBezTo>
                <a:cubicBezTo>
                  <a:pt x="477146" y="237949"/>
                  <a:pt x="481510" y="219410"/>
                  <a:pt x="484017" y="200407"/>
                </a:cubicBezTo>
                <a:lnTo>
                  <a:pt x="484946" y="193085"/>
                </a:lnTo>
                <a:cubicBezTo>
                  <a:pt x="465633" y="184278"/>
                  <a:pt x="443814" y="177048"/>
                  <a:pt x="419952" y="171487"/>
                </a:cubicBezTo>
                <a:close/>
                <a:moveTo>
                  <a:pt x="186346" y="171487"/>
                </a:moveTo>
                <a:cubicBezTo>
                  <a:pt x="162577" y="177048"/>
                  <a:pt x="140758" y="184278"/>
                  <a:pt x="121352" y="193085"/>
                </a:cubicBezTo>
                <a:lnTo>
                  <a:pt x="122281" y="200407"/>
                </a:lnTo>
                <a:cubicBezTo>
                  <a:pt x="124881" y="219410"/>
                  <a:pt x="129152" y="237949"/>
                  <a:pt x="135465" y="256952"/>
                </a:cubicBezTo>
                <a:cubicBezTo>
                  <a:pt x="144750" y="237856"/>
                  <a:pt x="155521" y="218576"/>
                  <a:pt x="167405" y="199666"/>
                </a:cubicBezTo>
                <a:cubicBezTo>
                  <a:pt x="173533" y="190026"/>
                  <a:pt x="179847" y="180571"/>
                  <a:pt x="186346" y="171487"/>
                </a:cubicBezTo>
                <a:close/>
                <a:moveTo>
                  <a:pt x="303149" y="159459"/>
                </a:moveTo>
                <a:cubicBezTo>
                  <a:pt x="279473" y="159459"/>
                  <a:pt x="255797" y="160595"/>
                  <a:pt x="236113" y="162866"/>
                </a:cubicBezTo>
                <a:cubicBezTo>
                  <a:pt x="222000" y="180200"/>
                  <a:pt x="208630" y="198739"/>
                  <a:pt x="196559" y="218020"/>
                </a:cubicBezTo>
                <a:cubicBezTo>
                  <a:pt x="179754" y="244438"/>
                  <a:pt x="165270" y="272432"/>
                  <a:pt x="153385" y="301260"/>
                </a:cubicBezTo>
                <a:cubicBezTo>
                  <a:pt x="162020" y="318965"/>
                  <a:pt x="172047" y="337040"/>
                  <a:pt x="184118" y="356321"/>
                </a:cubicBezTo>
                <a:cubicBezTo>
                  <a:pt x="199809" y="381534"/>
                  <a:pt x="207980" y="390340"/>
                  <a:pt x="222835" y="406284"/>
                </a:cubicBezTo>
                <a:cubicBezTo>
                  <a:pt x="224321" y="407767"/>
                  <a:pt x="225807" y="409436"/>
                  <a:pt x="227385" y="411104"/>
                </a:cubicBezTo>
                <a:lnTo>
                  <a:pt x="234813" y="419169"/>
                </a:lnTo>
                <a:cubicBezTo>
                  <a:pt x="254218" y="421486"/>
                  <a:pt x="274273" y="422691"/>
                  <a:pt x="294607" y="422691"/>
                </a:cubicBezTo>
                <a:lnTo>
                  <a:pt x="311784" y="422691"/>
                </a:lnTo>
                <a:cubicBezTo>
                  <a:pt x="332025" y="422691"/>
                  <a:pt x="352080" y="421486"/>
                  <a:pt x="371485" y="419169"/>
                </a:cubicBezTo>
                <a:lnTo>
                  <a:pt x="378913" y="411104"/>
                </a:lnTo>
                <a:cubicBezTo>
                  <a:pt x="380491" y="409436"/>
                  <a:pt x="382070" y="407767"/>
                  <a:pt x="383463" y="406284"/>
                </a:cubicBezTo>
                <a:cubicBezTo>
                  <a:pt x="398318" y="390340"/>
                  <a:pt x="406489" y="381534"/>
                  <a:pt x="422273" y="356321"/>
                </a:cubicBezTo>
                <a:cubicBezTo>
                  <a:pt x="434343" y="337040"/>
                  <a:pt x="444371" y="318965"/>
                  <a:pt x="452913" y="301260"/>
                </a:cubicBezTo>
                <a:cubicBezTo>
                  <a:pt x="441028" y="272432"/>
                  <a:pt x="426544" y="244438"/>
                  <a:pt x="409831" y="218020"/>
                </a:cubicBezTo>
                <a:cubicBezTo>
                  <a:pt x="397668" y="198739"/>
                  <a:pt x="384391" y="180200"/>
                  <a:pt x="370185" y="162866"/>
                </a:cubicBezTo>
                <a:cubicBezTo>
                  <a:pt x="350502" y="160595"/>
                  <a:pt x="326825" y="159459"/>
                  <a:pt x="303149" y="159459"/>
                </a:cubicBezTo>
                <a:close/>
                <a:moveTo>
                  <a:pt x="303149" y="95754"/>
                </a:moveTo>
                <a:cubicBezTo>
                  <a:pt x="291729" y="104931"/>
                  <a:pt x="280494" y="115035"/>
                  <a:pt x="269631" y="125788"/>
                </a:cubicBezTo>
                <a:cubicBezTo>
                  <a:pt x="288758" y="124861"/>
                  <a:pt x="317540" y="124861"/>
                  <a:pt x="336667" y="125788"/>
                </a:cubicBezTo>
                <a:cubicBezTo>
                  <a:pt x="325897" y="115035"/>
                  <a:pt x="314662" y="104931"/>
                  <a:pt x="303149" y="95754"/>
                </a:cubicBezTo>
                <a:close/>
                <a:moveTo>
                  <a:pt x="413453" y="34112"/>
                </a:moveTo>
                <a:cubicBezTo>
                  <a:pt x="388941" y="34112"/>
                  <a:pt x="359693" y="46162"/>
                  <a:pt x="326454" y="70078"/>
                </a:cubicBezTo>
                <a:cubicBezTo>
                  <a:pt x="347530" y="87226"/>
                  <a:pt x="368235" y="107619"/>
                  <a:pt x="388012" y="130608"/>
                </a:cubicBezTo>
                <a:cubicBezTo>
                  <a:pt x="425801" y="136077"/>
                  <a:pt x="460155" y="145346"/>
                  <a:pt x="490424" y="158138"/>
                </a:cubicBezTo>
                <a:lnTo>
                  <a:pt x="490424" y="156933"/>
                </a:lnTo>
                <a:cubicBezTo>
                  <a:pt x="493023" y="105117"/>
                  <a:pt x="478632" y="61179"/>
                  <a:pt x="453841" y="45143"/>
                </a:cubicBezTo>
                <a:cubicBezTo>
                  <a:pt x="442607" y="37820"/>
                  <a:pt x="428958" y="34112"/>
                  <a:pt x="413453" y="34112"/>
                </a:cubicBezTo>
                <a:close/>
                <a:moveTo>
                  <a:pt x="192845" y="34112"/>
                </a:moveTo>
                <a:cubicBezTo>
                  <a:pt x="177340" y="34112"/>
                  <a:pt x="163784" y="37820"/>
                  <a:pt x="152549" y="45143"/>
                </a:cubicBezTo>
                <a:cubicBezTo>
                  <a:pt x="127759" y="61179"/>
                  <a:pt x="113368" y="105117"/>
                  <a:pt x="115874" y="156933"/>
                </a:cubicBezTo>
                <a:lnTo>
                  <a:pt x="115967" y="158138"/>
                </a:lnTo>
                <a:cubicBezTo>
                  <a:pt x="146143" y="145346"/>
                  <a:pt x="180497" y="136077"/>
                  <a:pt x="218286" y="130608"/>
                </a:cubicBezTo>
                <a:cubicBezTo>
                  <a:pt x="238062" y="107619"/>
                  <a:pt x="258768" y="87226"/>
                  <a:pt x="279937" y="70078"/>
                </a:cubicBezTo>
                <a:cubicBezTo>
                  <a:pt x="246697" y="46162"/>
                  <a:pt x="217450" y="34112"/>
                  <a:pt x="192845" y="34112"/>
                </a:cubicBezTo>
                <a:close/>
                <a:moveTo>
                  <a:pt x="192845" y="0"/>
                </a:moveTo>
                <a:cubicBezTo>
                  <a:pt x="225342" y="0"/>
                  <a:pt x="262482" y="14924"/>
                  <a:pt x="303149" y="44494"/>
                </a:cubicBezTo>
                <a:cubicBezTo>
                  <a:pt x="343816" y="14924"/>
                  <a:pt x="380956" y="0"/>
                  <a:pt x="413453" y="0"/>
                </a:cubicBezTo>
                <a:cubicBezTo>
                  <a:pt x="435643" y="0"/>
                  <a:pt x="455513" y="5562"/>
                  <a:pt x="472411" y="16500"/>
                </a:cubicBezTo>
                <a:cubicBezTo>
                  <a:pt x="491445" y="28828"/>
                  <a:pt x="506208" y="50148"/>
                  <a:pt x="515214" y="78050"/>
                </a:cubicBezTo>
                <a:cubicBezTo>
                  <a:pt x="523756" y="104468"/>
                  <a:pt x="526820" y="135613"/>
                  <a:pt x="524127" y="167964"/>
                </a:cubicBezTo>
                <a:lnTo>
                  <a:pt x="524127" y="174824"/>
                </a:lnTo>
                <a:cubicBezTo>
                  <a:pt x="577144" y="205506"/>
                  <a:pt x="606298" y="246662"/>
                  <a:pt x="606298" y="290971"/>
                </a:cubicBezTo>
                <a:cubicBezTo>
                  <a:pt x="606298" y="337597"/>
                  <a:pt x="574451" y="380236"/>
                  <a:pt x="516607" y="411382"/>
                </a:cubicBezTo>
                <a:cubicBezTo>
                  <a:pt x="516700" y="412216"/>
                  <a:pt x="516792" y="412958"/>
                  <a:pt x="516792" y="413792"/>
                </a:cubicBezTo>
                <a:cubicBezTo>
                  <a:pt x="521528" y="479513"/>
                  <a:pt x="503051" y="529105"/>
                  <a:pt x="464519" y="553299"/>
                </a:cubicBezTo>
                <a:cubicBezTo>
                  <a:pt x="448363" y="563495"/>
                  <a:pt x="429701" y="568686"/>
                  <a:pt x="408903" y="568686"/>
                </a:cubicBezTo>
                <a:cubicBezTo>
                  <a:pt x="376870" y="568686"/>
                  <a:pt x="340381" y="556172"/>
                  <a:pt x="303149" y="532628"/>
                </a:cubicBezTo>
                <a:cubicBezTo>
                  <a:pt x="266010" y="556172"/>
                  <a:pt x="229428" y="568686"/>
                  <a:pt x="197395" y="568686"/>
                </a:cubicBezTo>
                <a:cubicBezTo>
                  <a:pt x="176690" y="568686"/>
                  <a:pt x="157935" y="563495"/>
                  <a:pt x="141779" y="553299"/>
                </a:cubicBezTo>
                <a:cubicBezTo>
                  <a:pt x="103340" y="529105"/>
                  <a:pt x="84770" y="479513"/>
                  <a:pt x="89506" y="413700"/>
                </a:cubicBezTo>
                <a:cubicBezTo>
                  <a:pt x="89598" y="412958"/>
                  <a:pt x="89691" y="412124"/>
                  <a:pt x="89784" y="411382"/>
                </a:cubicBezTo>
                <a:cubicBezTo>
                  <a:pt x="31847" y="380236"/>
                  <a:pt x="0" y="337597"/>
                  <a:pt x="0" y="290971"/>
                </a:cubicBezTo>
                <a:cubicBezTo>
                  <a:pt x="0" y="246662"/>
                  <a:pt x="29154" y="205506"/>
                  <a:pt x="82171" y="174824"/>
                </a:cubicBezTo>
                <a:lnTo>
                  <a:pt x="82171" y="167964"/>
                </a:lnTo>
                <a:cubicBezTo>
                  <a:pt x="79478" y="135613"/>
                  <a:pt x="82542" y="104468"/>
                  <a:pt x="91084" y="78050"/>
                </a:cubicBezTo>
                <a:cubicBezTo>
                  <a:pt x="100090" y="50148"/>
                  <a:pt x="114946" y="28828"/>
                  <a:pt x="133887" y="16500"/>
                </a:cubicBezTo>
                <a:cubicBezTo>
                  <a:pt x="150785" y="5562"/>
                  <a:pt x="170655" y="0"/>
                  <a:pt x="19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45"/>
          <p:cNvSpPr/>
          <p:nvPr/>
        </p:nvSpPr>
        <p:spPr>
          <a:xfrm>
            <a:off x="8551177" y="2313474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0350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面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向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对象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0">
            <a:extLst>
              <a:ext uri="{FF2B5EF4-FFF2-40B4-BE49-F238E27FC236}">
                <a16:creationId xmlns:a16="http://schemas.microsoft.com/office/drawing/2014/main" xmlns="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2" y="1974515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01</a:t>
            </a:r>
          </a:p>
        </p:txBody>
      </p:sp>
      <p:sp>
        <p:nvSpPr>
          <p:cNvPr id="18" name="矩形 24">
            <a:extLst>
              <a:ext uri="{FF2B5EF4-FFF2-40B4-BE49-F238E27FC236}">
                <a16:creationId xmlns:a16="http://schemas.microsoft.com/office/drawing/2014/main" xmlns="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在面向对象的程序设计（英语：</a:t>
            </a:r>
            <a:r>
              <a:rPr 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Object-oriented programming，</a:t>
            </a:r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缩写：</a:t>
            </a:r>
            <a:r>
              <a:rPr 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OOP）</a:t>
            </a:r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中，对象是一个由信息及对信息进行处理的描述所组成的整体，是对现实世界的抽象</a:t>
            </a:r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。</a:t>
            </a:r>
            <a:endParaRPr lang="en-US" altLang="zh-CN" sz="1600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endParaRPr lang="en-US" altLang="zh-CN" sz="1600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万物皆对</a:t>
            </a:r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象。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8043" y="2553325"/>
            <a:ext cx="4304675" cy="43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895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教学过程</a:t>
            </a:r>
          </a:p>
        </p:txBody>
      </p:sp>
      <p:sp>
        <p:nvSpPr>
          <p:cNvPr id="9" name="矩形 160">
            <a:extLst>
              <a:ext uri="{FF2B5EF4-FFF2-40B4-BE49-F238E27FC236}">
                <a16:creationId xmlns:a16="http://schemas.microsoft.com/office/drawing/2014/main" xmlns="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2" y="1974515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03</a:t>
            </a:r>
          </a:p>
        </p:txBody>
      </p:sp>
      <p:sp>
        <p:nvSpPr>
          <p:cNvPr id="10" name="矩形 24">
            <a:extLst>
              <a:ext uri="{FF2B5EF4-FFF2-40B4-BE49-F238E27FC236}">
                <a16:creationId xmlns:a16="http://schemas.microsoft.com/office/drawing/2014/main" xmlns="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Your life can be enhanced, and your happiness enriched, </a:t>
            </a:r>
          </a:p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when you choose to change your perspective. 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8344" y="2553325"/>
            <a:ext cx="4304675" cy="43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23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/>
        </p:nvGrpSpPr>
        <p:grpSpPr>
          <a:xfrm>
            <a:off x="2035686" y="2017485"/>
            <a:ext cx="2032232" cy="2032230"/>
            <a:chOff x="1862597" y="2201413"/>
            <a:chExt cx="2171700" cy="2171700"/>
          </a:xfrm>
        </p:grpSpPr>
        <p:sp>
          <p:nvSpPr>
            <p:cNvPr id="3" name="椭圆 2"/>
            <p:cNvSpPr/>
            <p:nvPr/>
          </p:nvSpPr>
          <p:spPr>
            <a:xfrm>
              <a:off x="1862597" y="2201413"/>
              <a:ext cx="2171700" cy="2171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饼形 6"/>
            <p:cNvSpPr/>
            <p:nvPr/>
          </p:nvSpPr>
          <p:spPr>
            <a:xfrm>
              <a:off x="1862597" y="2201413"/>
              <a:ext cx="2171700" cy="2171700"/>
            </a:xfrm>
            <a:prstGeom prst="pie">
              <a:avLst>
                <a:gd name="adj1" fmla="val 7072156"/>
                <a:gd name="adj2" fmla="val 16200000"/>
              </a:avLst>
            </a:prstGeom>
            <a:solidFill>
              <a:srgbClr val="246056"/>
            </a:solidFill>
            <a:ln>
              <a:solidFill>
                <a:srgbClr val="246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967372" y="2306188"/>
              <a:ext cx="1962150" cy="1962150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18"/>
          <p:cNvGrpSpPr/>
          <p:nvPr/>
        </p:nvGrpSpPr>
        <p:grpSpPr>
          <a:xfrm>
            <a:off x="1696982" y="4338469"/>
            <a:ext cx="2709640" cy="1096004"/>
            <a:chOff x="8330118" y="3433235"/>
            <a:chExt cx="2050553" cy="1096004"/>
          </a:xfrm>
        </p:grpSpPr>
        <p:sp>
          <p:nvSpPr>
            <p:cNvPr id="7" name="矩形 6"/>
            <p:cNvSpPr/>
            <p:nvPr/>
          </p:nvSpPr>
          <p:spPr>
            <a:xfrm>
              <a:off x="8330119" y="3790575"/>
              <a:ext cx="2050552" cy="7386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330118" y="3433235"/>
              <a:ext cx="2050552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添加标题</a:t>
              </a:r>
            </a:p>
          </p:txBody>
        </p:sp>
      </p:grpSp>
      <p:grpSp>
        <p:nvGrpSpPr>
          <p:cNvPr id="9" name="组合 10"/>
          <p:cNvGrpSpPr/>
          <p:nvPr/>
        </p:nvGrpSpPr>
        <p:grpSpPr>
          <a:xfrm>
            <a:off x="5085472" y="2017485"/>
            <a:ext cx="2032232" cy="2032230"/>
            <a:chOff x="1862597" y="2201413"/>
            <a:chExt cx="2171700" cy="2171700"/>
          </a:xfrm>
        </p:grpSpPr>
        <p:sp>
          <p:nvSpPr>
            <p:cNvPr id="10" name="椭圆 9"/>
            <p:cNvSpPr/>
            <p:nvPr/>
          </p:nvSpPr>
          <p:spPr>
            <a:xfrm>
              <a:off x="1862597" y="2201413"/>
              <a:ext cx="2171700" cy="2171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饼形 12"/>
            <p:cNvSpPr/>
            <p:nvPr/>
          </p:nvSpPr>
          <p:spPr>
            <a:xfrm>
              <a:off x="1862597" y="2201413"/>
              <a:ext cx="2171700" cy="2171700"/>
            </a:xfrm>
            <a:prstGeom prst="pie">
              <a:avLst>
                <a:gd name="adj1" fmla="val 3774557"/>
                <a:gd name="adj2" fmla="val 16200000"/>
              </a:avLst>
            </a:prstGeom>
            <a:solidFill>
              <a:srgbClr val="24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967372" y="2306188"/>
              <a:ext cx="1962150" cy="1962150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21"/>
          <p:cNvGrpSpPr/>
          <p:nvPr/>
        </p:nvGrpSpPr>
        <p:grpSpPr>
          <a:xfrm>
            <a:off x="4747843" y="4338469"/>
            <a:ext cx="2709640" cy="1096004"/>
            <a:chOff x="8330118" y="3433235"/>
            <a:chExt cx="2050553" cy="1096004"/>
          </a:xfrm>
        </p:grpSpPr>
        <p:sp>
          <p:nvSpPr>
            <p:cNvPr id="14" name="矩形 13"/>
            <p:cNvSpPr/>
            <p:nvPr/>
          </p:nvSpPr>
          <p:spPr>
            <a:xfrm>
              <a:off x="8330119" y="3790575"/>
              <a:ext cx="2050552" cy="7386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330118" y="3433235"/>
              <a:ext cx="2050552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添加标题</a:t>
              </a:r>
            </a:p>
          </p:txBody>
        </p:sp>
      </p:grpSp>
      <p:grpSp>
        <p:nvGrpSpPr>
          <p:cNvPr id="16" name="组合 14"/>
          <p:cNvGrpSpPr/>
          <p:nvPr/>
        </p:nvGrpSpPr>
        <p:grpSpPr>
          <a:xfrm>
            <a:off x="8137409" y="2017485"/>
            <a:ext cx="2032232" cy="2032230"/>
            <a:chOff x="1862597" y="2201413"/>
            <a:chExt cx="2171700" cy="2171700"/>
          </a:xfrm>
        </p:grpSpPr>
        <p:sp>
          <p:nvSpPr>
            <p:cNvPr id="17" name="椭圆 16"/>
            <p:cNvSpPr/>
            <p:nvPr/>
          </p:nvSpPr>
          <p:spPr>
            <a:xfrm>
              <a:off x="1862597" y="2201413"/>
              <a:ext cx="2171700" cy="2171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饼形 16"/>
            <p:cNvSpPr/>
            <p:nvPr/>
          </p:nvSpPr>
          <p:spPr>
            <a:xfrm>
              <a:off x="1862597" y="2201413"/>
              <a:ext cx="2171700" cy="2171700"/>
            </a:xfrm>
            <a:prstGeom prst="pie">
              <a:avLst/>
            </a:prstGeom>
            <a:solidFill>
              <a:srgbClr val="24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967372" y="2306188"/>
              <a:ext cx="1962150" cy="1962150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24"/>
          <p:cNvGrpSpPr/>
          <p:nvPr/>
        </p:nvGrpSpPr>
        <p:grpSpPr>
          <a:xfrm>
            <a:off x="7798704" y="4338469"/>
            <a:ext cx="2709640" cy="1096004"/>
            <a:chOff x="8330118" y="3433235"/>
            <a:chExt cx="2050553" cy="1096004"/>
          </a:xfrm>
        </p:grpSpPr>
        <p:sp>
          <p:nvSpPr>
            <p:cNvPr id="21" name="矩形 20"/>
            <p:cNvSpPr/>
            <p:nvPr/>
          </p:nvSpPr>
          <p:spPr>
            <a:xfrm>
              <a:off x="8330119" y="3790575"/>
              <a:ext cx="2050552" cy="7386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30118" y="3433235"/>
              <a:ext cx="2050552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添加标题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326960" y="2689438"/>
            <a:ext cx="144968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rgbClr val="246056"/>
                </a:solidFill>
                <a:latin typeface="Impact" panose="020B0806030902050204" pitchFamily="34" charset="0"/>
              </a:rPr>
              <a:t>40%</a:t>
            </a:r>
            <a:endParaRPr lang="zh-CN" altLang="en-US" sz="4000" dirty="0">
              <a:solidFill>
                <a:srgbClr val="246056"/>
              </a:solidFill>
              <a:latin typeface="Impact" panose="020B080603090205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71158" y="2689438"/>
            <a:ext cx="144968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rgbClr val="246056"/>
                </a:solidFill>
                <a:latin typeface="Impact" panose="020B0806030902050204" pitchFamily="34" charset="0"/>
              </a:rPr>
              <a:t>62%</a:t>
            </a:r>
            <a:endParaRPr lang="zh-CN" altLang="en-US" sz="4000" dirty="0">
              <a:solidFill>
                <a:srgbClr val="246056"/>
              </a:solidFill>
              <a:latin typeface="Impact" panose="020B080603090205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28683" y="2689438"/>
            <a:ext cx="144968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rgbClr val="246056"/>
                </a:solidFill>
                <a:latin typeface="Impact" panose="020B0806030902050204" pitchFamily="34" charset="0"/>
              </a:rPr>
              <a:t>75%</a:t>
            </a:r>
            <a:endParaRPr lang="zh-CN" altLang="en-US" sz="4000" dirty="0">
              <a:solidFill>
                <a:srgbClr val="246056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006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7">
            <a:extLst>
              <a:ext uri="{FF2B5EF4-FFF2-40B4-BE49-F238E27FC236}">
                <a16:creationId xmlns:a16="http://schemas.microsoft.com/office/drawing/2014/main" xmlns="" id="{45424F28-E363-4805-9DA3-9CE58D369619}"/>
              </a:ext>
            </a:extLst>
          </p:cNvPr>
          <p:cNvCxnSpPr/>
          <p:nvPr/>
        </p:nvCxnSpPr>
        <p:spPr>
          <a:xfrm>
            <a:off x="838860" y="1730829"/>
            <a:ext cx="0" cy="1819832"/>
          </a:xfrm>
          <a:prstGeom prst="line">
            <a:avLst/>
          </a:prstGeom>
          <a:ln w="38100" cap="rnd">
            <a:solidFill>
              <a:srgbClr val="246056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13"/>
          <p:cNvGrpSpPr/>
          <p:nvPr/>
        </p:nvGrpSpPr>
        <p:grpSpPr>
          <a:xfrm>
            <a:off x="1007688" y="1721870"/>
            <a:ext cx="3934047" cy="1415831"/>
            <a:chOff x="1172788" y="1874270"/>
            <a:chExt cx="3934047" cy="1415831"/>
          </a:xfrm>
        </p:grpSpPr>
        <p:sp>
          <p:nvSpPr>
            <p:cNvPr id="8" name="矩形 7"/>
            <p:cNvSpPr/>
            <p:nvPr/>
          </p:nvSpPr>
          <p:spPr>
            <a:xfrm>
              <a:off x="1172788" y="1874270"/>
              <a:ext cx="393404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246056"/>
                  </a:solidFill>
                  <a:latin typeface="Century Gothic" panose="020B0502020202020204" pitchFamily="34" charset="0"/>
                  <a:ea typeface="微软雅黑" pitchFamily="34" charset="-122"/>
                </a:rPr>
                <a:t>课前作业布置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172788" y="2335994"/>
              <a:ext cx="3451447" cy="9541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3080" b="28416"/>
          <a:stretch/>
        </p:blipFill>
        <p:spPr>
          <a:xfrm>
            <a:off x="792472" y="3887682"/>
            <a:ext cx="10287000" cy="19547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9709"/>
          <a:stretch/>
        </p:blipFill>
        <p:spPr>
          <a:xfrm>
            <a:off x="4562748" y="1597160"/>
            <a:ext cx="2059690" cy="19535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9741"/>
          <a:stretch/>
        </p:blipFill>
        <p:spPr>
          <a:xfrm>
            <a:off x="6791265" y="1597191"/>
            <a:ext cx="2059690" cy="1954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859"/>
          <a:stretch/>
        </p:blipFill>
        <p:spPr>
          <a:xfrm>
            <a:off x="9019782" y="1592984"/>
            <a:ext cx="2059690" cy="19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407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801765" y="1354791"/>
            <a:ext cx="4597624" cy="4754432"/>
            <a:chOff x="849666" y="1266856"/>
            <a:chExt cx="4597624" cy="4754432"/>
          </a:xfrm>
        </p:grpSpPr>
        <p:sp>
          <p:nvSpPr>
            <p:cNvPr id="3" name="Arc 5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575" cap="rnd">
              <a:solidFill>
                <a:srgbClr val="24605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Arc 6"/>
            <p:cNvSpPr/>
            <p:nvPr/>
          </p:nvSpPr>
          <p:spPr>
            <a:xfrm>
              <a:off x="859426" y="1433424"/>
              <a:ext cx="4587864" cy="4587864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575" cap="rnd">
              <a:solidFill>
                <a:srgbClr val="24605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Oval 7"/>
            <p:cNvSpPr/>
            <p:nvPr/>
          </p:nvSpPr>
          <p:spPr>
            <a:xfrm>
              <a:off x="1155689" y="1729688"/>
              <a:ext cx="3995334" cy="3995334"/>
            </a:xfrm>
            <a:prstGeom prst="ellipse">
              <a:avLst/>
            </a:prstGeom>
            <a:solidFill>
              <a:srgbClr val="24605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Oval 8"/>
            <p:cNvSpPr/>
            <p:nvPr/>
          </p:nvSpPr>
          <p:spPr>
            <a:xfrm>
              <a:off x="1511761" y="2085760"/>
              <a:ext cx="3283189" cy="3283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Oval 9"/>
            <p:cNvSpPr/>
            <p:nvPr/>
          </p:nvSpPr>
          <p:spPr>
            <a:xfrm>
              <a:off x="1871473" y="2445471"/>
              <a:ext cx="2563766" cy="2563767"/>
            </a:xfrm>
            <a:prstGeom prst="ellipse">
              <a:avLst/>
            </a:prstGeom>
            <a:solidFill>
              <a:srgbClr val="24605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Oval 10"/>
            <p:cNvSpPr/>
            <p:nvPr/>
          </p:nvSpPr>
          <p:spPr>
            <a:xfrm>
              <a:off x="2172453" y="2759926"/>
              <a:ext cx="1934857" cy="19348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Oval 11"/>
            <p:cNvSpPr/>
            <p:nvPr/>
          </p:nvSpPr>
          <p:spPr>
            <a:xfrm>
              <a:off x="2437092" y="3024566"/>
              <a:ext cx="1405578" cy="1405578"/>
            </a:xfrm>
            <a:prstGeom prst="ellipse">
              <a:avLst/>
            </a:prstGeom>
            <a:solidFill>
              <a:srgbClr val="24605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12"/>
            <p:cNvSpPr/>
            <p:nvPr/>
          </p:nvSpPr>
          <p:spPr>
            <a:xfrm>
              <a:off x="2665468" y="3252941"/>
              <a:ext cx="948827" cy="9488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13"/>
            <p:cNvSpPr/>
            <p:nvPr/>
          </p:nvSpPr>
          <p:spPr>
            <a:xfrm>
              <a:off x="2899637" y="3487111"/>
              <a:ext cx="480488" cy="480488"/>
            </a:xfrm>
            <a:prstGeom prst="ellipse">
              <a:avLst/>
            </a:prstGeom>
            <a:solidFill>
              <a:srgbClr val="24605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14"/>
            <p:cNvGrpSpPr/>
            <p:nvPr/>
          </p:nvGrpSpPr>
          <p:grpSpPr>
            <a:xfrm rot="18972328" flipH="1">
              <a:off x="1717497" y="1266856"/>
              <a:ext cx="907690" cy="2918369"/>
              <a:chOff x="943993" y="1899821"/>
              <a:chExt cx="584445" cy="1879088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" name="Freeform: Shape 15"/>
              <p:cNvSpPr/>
              <p:nvPr/>
            </p:nvSpPr>
            <p:spPr>
              <a:xfrm>
                <a:off x="1199689" y="1985620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rgbClr val="24605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Freeform: Shape 16"/>
              <p:cNvSpPr/>
              <p:nvPr/>
            </p:nvSpPr>
            <p:spPr>
              <a:xfrm flipH="1">
                <a:off x="1231038" y="1973313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rgbClr val="24605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rallelogram 17"/>
              <p:cNvSpPr/>
              <p:nvPr/>
            </p:nvSpPr>
            <p:spPr>
              <a:xfrm rot="16200000" flipV="1">
                <a:off x="1159899" y="1993153"/>
                <a:ext cx="461872" cy="275207"/>
              </a:xfrm>
              <a:prstGeom prst="parallelogram">
                <a:avLst>
                  <a:gd name="adj" fmla="val 57754"/>
                </a:avLst>
              </a:prstGeom>
              <a:solidFill>
                <a:srgbClr val="24605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Parallelogram 18"/>
              <p:cNvSpPr/>
              <p:nvPr/>
            </p:nvSpPr>
            <p:spPr>
              <a:xfrm rot="5400000" flipH="1" flipV="1">
                <a:off x="834385" y="2009429"/>
                <a:ext cx="461872" cy="242655"/>
              </a:xfrm>
              <a:prstGeom prst="parallelogram">
                <a:avLst>
                  <a:gd name="adj" fmla="val 65071"/>
                </a:avLst>
              </a:prstGeom>
              <a:solidFill>
                <a:srgbClr val="24605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Arc 19"/>
            <p:cNvSpPr/>
            <p:nvPr/>
          </p:nvSpPr>
          <p:spPr>
            <a:xfrm>
              <a:off x="849666" y="1433424"/>
              <a:ext cx="4587864" cy="4587864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575" cap="rnd">
              <a:solidFill>
                <a:srgbClr val="24605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6179030" y="4974539"/>
            <a:ext cx="525206" cy="493332"/>
            <a:chOff x="2824761" y="1419473"/>
            <a:chExt cx="496888" cy="466725"/>
          </a:xfrm>
          <a:solidFill>
            <a:srgbClr val="246056"/>
          </a:solidFill>
        </p:grpSpPr>
        <p:sp>
          <p:nvSpPr>
            <p:cNvPr id="19" name="Oval 21"/>
            <p:cNvSpPr>
              <a:spLocks/>
            </p:cNvSpPr>
            <p:nvPr/>
          </p:nvSpPr>
          <p:spPr bwMode="auto">
            <a:xfrm>
              <a:off x="3066061" y="1676648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  <p:sp>
          <p:nvSpPr>
            <p:cNvPr id="20" name="Freeform: Shape 22"/>
            <p:cNvSpPr>
              <a:spLocks/>
            </p:cNvSpPr>
            <p:nvPr/>
          </p:nvSpPr>
          <p:spPr bwMode="auto">
            <a:xfrm>
              <a:off x="2824761" y="1419473"/>
              <a:ext cx="496888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4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6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6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5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7" y="124"/>
                    <a:pt x="116" y="115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7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7"/>
                    <a:pt x="106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3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30"/>
                    <a:pt x="8" y="26"/>
                    <a:pt x="8" y="22"/>
                  </a:cubicBezTo>
                  <a:cubicBezTo>
                    <a:pt x="8" y="15"/>
                    <a:pt x="15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6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5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3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7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4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6" y="88"/>
                    <a:pt x="60" y="83"/>
                    <a:pt x="60" y="76"/>
                  </a:cubicBezTo>
                  <a:cubicBezTo>
                    <a:pt x="60" y="70"/>
                    <a:pt x="66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1" y="64"/>
                    <a:pt x="113" y="63"/>
                    <a:pt x="115" y="61"/>
                  </a:cubicBezTo>
                  <a:cubicBezTo>
                    <a:pt x="115" y="61"/>
                    <a:pt x="116" y="60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9" y="63"/>
                    <a:pt x="120" y="67"/>
                    <a:pt x="120" y="72"/>
                  </a:cubicBezTo>
                  <a:cubicBezTo>
                    <a:pt x="120" y="79"/>
                    <a:pt x="118" y="84"/>
                    <a:pt x="11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6187418" y="3888519"/>
            <a:ext cx="508431" cy="510108"/>
            <a:chOff x="1567461" y="2198935"/>
            <a:chExt cx="481013" cy="482600"/>
          </a:xfrm>
          <a:solidFill>
            <a:srgbClr val="246056"/>
          </a:solidFill>
        </p:grpSpPr>
        <p:sp>
          <p:nvSpPr>
            <p:cNvPr id="22" name="Freeform: Shape 24"/>
            <p:cNvSpPr>
              <a:spLocks/>
            </p:cNvSpPr>
            <p:nvPr/>
          </p:nvSpPr>
          <p:spPr bwMode="auto">
            <a:xfrm>
              <a:off x="1567461" y="2198935"/>
              <a:ext cx="481013" cy="482600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2 h 128"/>
                <a:gd name="T18" fmla="*/ 15 w 128"/>
                <a:gd name="T19" fmla="*/ 22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2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8 w 128"/>
                <a:gd name="T37" fmla="*/ 128 h 128"/>
                <a:gd name="T38" fmla="*/ 77 w 128"/>
                <a:gd name="T39" fmla="*/ 121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1 w 128"/>
                <a:gd name="T49" fmla="*/ 77 h 128"/>
                <a:gd name="T50" fmla="*/ 128 w 128"/>
                <a:gd name="T51" fmla="*/ 58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0 h 128"/>
                <a:gd name="T60" fmla="*/ 81 w 128"/>
                <a:gd name="T61" fmla="*/ 100 h 128"/>
                <a:gd name="T62" fmla="*/ 72 w 128"/>
                <a:gd name="T63" fmla="*/ 108 h 128"/>
                <a:gd name="T64" fmla="*/ 58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6 h 128"/>
                <a:gd name="T82" fmla="*/ 20 w 128"/>
                <a:gd name="T83" fmla="*/ 28 h 128"/>
                <a:gd name="T84" fmla="*/ 39 w 128"/>
                <a:gd name="T85" fmla="*/ 27 h 128"/>
                <a:gd name="T86" fmla="*/ 46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0 h 128"/>
                <a:gd name="T98" fmla="*/ 100 w 128"/>
                <a:gd name="T99" fmla="*/ 39 h 128"/>
                <a:gd name="T100" fmla="*/ 102 w 128"/>
                <a:gd name="T101" fmla="*/ 51 h 128"/>
                <a:gd name="T102" fmla="*/ 120 w 128"/>
                <a:gd name="T103" fmla="*/ 58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1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29"/>
                    <a:pt x="116" y="25"/>
                    <a:pt x="113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2"/>
                    <a:pt x="100" y="12"/>
                  </a:cubicBezTo>
                  <a:cubicBezTo>
                    <a:pt x="98" y="12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1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6" y="3"/>
                    <a:pt x="73" y="0"/>
                    <a:pt x="6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2"/>
                    <a:pt x="28" y="12"/>
                  </a:cubicBezTo>
                  <a:cubicBezTo>
                    <a:pt x="26" y="12"/>
                    <a:pt x="24" y="13"/>
                    <a:pt x="22" y="1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2" y="29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6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1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1" y="125"/>
                    <a:pt x="55" y="128"/>
                    <a:pt x="58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6" y="125"/>
                    <a:pt x="77" y="121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1"/>
                    <a:pt x="109" y="80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5" y="76"/>
                    <a:pt x="128" y="73"/>
                    <a:pt x="12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5"/>
                    <a:pt x="125" y="51"/>
                    <a:pt x="121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8"/>
                    <a:pt x="101" y="80"/>
                    <a:pt x="100" y="81"/>
                  </a:cubicBezTo>
                  <a:cubicBezTo>
                    <a:pt x="99" y="84"/>
                    <a:pt x="99" y="87"/>
                    <a:pt x="100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6" y="99"/>
                    <a:pt x="85" y="99"/>
                  </a:cubicBezTo>
                  <a:cubicBezTo>
                    <a:pt x="84" y="99"/>
                    <a:pt x="82" y="99"/>
                    <a:pt x="81" y="100"/>
                  </a:cubicBezTo>
                  <a:cubicBezTo>
                    <a:pt x="80" y="101"/>
                    <a:pt x="78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5" y="105"/>
                    <a:pt x="53" y="103"/>
                    <a:pt x="51" y="102"/>
                  </a:cubicBezTo>
                  <a:cubicBezTo>
                    <a:pt x="49" y="101"/>
                    <a:pt x="48" y="101"/>
                    <a:pt x="46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1" y="99"/>
                    <a:pt x="40" y="99"/>
                    <a:pt x="39" y="100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8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5"/>
                    <a:pt x="25" y="53"/>
                    <a:pt x="26" y="51"/>
                  </a:cubicBezTo>
                  <a:cubicBezTo>
                    <a:pt x="27" y="49"/>
                    <a:pt x="27" y="48"/>
                    <a:pt x="28" y="46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1" y="29"/>
                    <a:pt x="43" y="29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3" y="25"/>
                    <a:pt x="55" y="23"/>
                    <a:pt x="56" y="20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8" y="27"/>
                    <a:pt x="80" y="27"/>
                    <a:pt x="81" y="28"/>
                  </a:cubicBezTo>
                  <a:cubicBezTo>
                    <a:pt x="82" y="28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99" y="41"/>
                    <a:pt x="99" y="44"/>
                    <a:pt x="100" y="46"/>
                  </a:cubicBezTo>
                  <a:cubicBezTo>
                    <a:pt x="100" y="48"/>
                    <a:pt x="101" y="49"/>
                    <a:pt x="102" y="51"/>
                  </a:cubicBezTo>
                  <a:cubicBezTo>
                    <a:pt x="103" y="53"/>
                    <a:pt x="105" y="55"/>
                    <a:pt x="108" y="56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  <p:sp>
          <p:nvSpPr>
            <p:cNvPr id="23" name="Freeform: Shape 25"/>
            <p:cNvSpPr>
              <a:spLocks/>
            </p:cNvSpPr>
            <p:nvPr/>
          </p:nvSpPr>
          <p:spPr bwMode="auto">
            <a:xfrm>
              <a:off x="1702398" y="2335460"/>
              <a:ext cx="209550" cy="211137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2 h 56"/>
                <a:gd name="T12" fmla="*/ 3 w 56"/>
                <a:gd name="T13" fmla="*/ 28 h 56"/>
                <a:gd name="T14" fmla="*/ 28 w 56"/>
                <a:gd name="T15" fmla="*/ 3 h 56"/>
                <a:gd name="T16" fmla="*/ 52 w 56"/>
                <a:gd name="T17" fmla="*/ 28 h 56"/>
                <a:gd name="T18" fmla="*/ 28 w 56"/>
                <a:gd name="T19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2" y="0"/>
                    <a:pt x="0" y="12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2"/>
                    <a:pt x="43" y="0"/>
                    <a:pt x="28" y="0"/>
                  </a:cubicBezTo>
                  <a:close/>
                  <a:moveTo>
                    <a:pt x="28" y="52"/>
                  </a:moveTo>
                  <a:cubicBezTo>
                    <a:pt x="14" y="52"/>
                    <a:pt x="3" y="41"/>
                    <a:pt x="3" y="28"/>
                  </a:cubicBezTo>
                  <a:cubicBezTo>
                    <a:pt x="3" y="14"/>
                    <a:pt x="14" y="3"/>
                    <a:pt x="28" y="3"/>
                  </a:cubicBezTo>
                  <a:cubicBezTo>
                    <a:pt x="41" y="3"/>
                    <a:pt x="52" y="14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  <p:sp>
          <p:nvSpPr>
            <p:cNvPr id="24" name="Freeform: Shape 26"/>
            <p:cNvSpPr>
              <a:spLocks/>
            </p:cNvSpPr>
            <p:nvPr/>
          </p:nvSpPr>
          <p:spPr bwMode="auto">
            <a:xfrm>
              <a:off x="1746848" y="2379910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2" y="4"/>
                    <a:pt x="28" y="9"/>
                    <a:pt x="28" y="16"/>
                  </a:cubicBezTo>
                  <a:cubicBezTo>
                    <a:pt x="28" y="23"/>
                    <a:pt x="22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</p:grpSp>
      <p:sp>
        <p:nvSpPr>
          <p:cNvPr id="25" name="Freeform: Shape 27"/>
          <p:cNvSpPr>
            <a:spLocks/>
          </p:cNvSpPr>
          <p:nvPr/>
        </p:nvSpPr>
        <p:spPr bwMode="auto">
          <a:xfrm>
            <a:off x="6179028" y="2802499"/>
            <a:ext cx="525210" cy="510108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6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1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1 w 132"/>
              <a:gd name="T33" fmla="*/ 64 h 128"/>
              <a:gd name="T34" fmla="*/ 80 w 132"/>
              <a:gd name="T35" fmla="*/ 28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5 h 128"/>
              <a:gd name="T44" fmla="*/ 36 w 132"/>
              <a:gd name="T45" fmla="*/ 114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6 w 132"/>
              <a:gd name="T53" fmla="*/ 114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7"/>
                  <a:pt x="58" y="116"/>
                  <a:pt x="60" y="114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32" y="41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1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8"/>
                  <a:pt x="56" y="76"/>
                  <a:pt x="54" y="74"/>
                </a:cubicBezTo>
                <a:cubicBezTo>
                  <a:pt x="52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5" y="38"/>
                  <a:pt x="96" y="40"/>
                  <a:pt x="98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5" y="64"/>
                  <a:pt x="31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8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19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9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5"/>
                </a:cubicBezTo>
                <a:lnTo>
                  <a:pt x="17" y="119"/>
                </a:lnTo>
                <a:close/>
                <a:moveTo>
                  <a:pt x="36" y="114"/>
                </a:moveTo>
                <a:cubicBezTo>
                  <a:pt x="36" y="109"/>
                  <a:pt x="33" y="103"/>
                  <a:pt x="29" y="99"/>
                </a:cubicBezTo>
                <a:cubicBezTo>
                  <a:pt x="25" y="95"/>
                  <a:pt x="19" y="92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0"/>
                  <a:pt x="50" y="111"/>
                </a:cubicBezTo>
                <a:lnTo>
                  <a:pt x="36" y="114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8" y="43"/>
                  <a:pt x="104" y="36"/>
                  <a:pt x="98" y="30"/>
                </a:cubicBezTo>
                <a:cubicBezTo>
                  <a:pt x="92" y="23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9" y="43"/>
                  <a:pt x="115" y="47"/>
                </a:cubicBezTo>
                <a:close/>
              </a:path>
            </a:pathLst>
          </a:custGeom>
          <a:solidFill>
            <a:srgbClr val="246056"/>
          </a:solidFill>
          <a:ln>
            <a:noFill/>
          </a:ln>
          <a:extLst/>
        </p:spPr>
        <p:txBody>
          <a:bodyPr anchor="ctr"/>
          <a:lstStyle/>
          <a:p>
            <a:pPr algn="ctr"/>
            <a:endParaRPr>
              <a:solidFill>
                <a:srgbClr val="246056"/>
              </a:solidFill>
            </a:endParaRPr>
          </a:p>
        </p:txBody>
      </p:sp>
      <p:grpSp>
        <p:nvGrpSpPr>
          <p:cNvPr id="26" name="Group 28"/>
          <p:cNvGrpSpPr/>
          <p:nvPr/>
        </p:nvGrpSpPr>
        <p:grpSpPr>
          <a:xfrm>
            <a:off x="6267123" y="1718156"/>
            <a:ext cx="349021" cy="508431"/>
            <a:chOff x="4174136" y="3762623"/>
            <a:chExt cx="330200" cy="481012"/>
          </a:xfrm>
          <a:solidFill>
            <a:srgbClr val="246056"/>
          </a:solidFill>
        </p:grpSpPr>
        <p:sp>
          <p:nvSpPr>
            <p:cNvPr id="27" name="Freeform: Shape 29"/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  <p:sp>
          <p:nvSpPr>
            <p:cNvPr id="28" name="Freeform: Shape 30"/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</p:grpSp>
      <p:grpSp>
        <p:nvGrpSpPr>
          <p:cNvPr id="29" name="组合 32"/>
          <p:cNvGrpSpPr/>
          <p:nvPr/>
        </p:nvGrpSpPr>
        <p:grpSpPr>
          <a:xfrm>
            <a:off x="6970610" y="1534902"/>
            <a:ext cx="3785768" cy="814289"/>
            <a:chOff x="6302885" y="1678126"/>
            <a:chExt cx="3785768" cy="814289"/>
          </a:xfrm>
        </p:grpSpPr>
        <p:sp>
          <p:nvSpPr>
            <p:cNvPr id="30" name="矩形 29"/>
            <p:cNvSpPr/>
            <p:nvPr/>
          </p:nvSpPr>
          <p:spPr>
            <a:xfrm>
              <a:off x="6302885" y="2030750"/>
              <a:ext cx="378576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6302885" y="1678126"/>
              <a:ext cx="2241974" cy="36272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情景设计</a:t>
              </a:r>
            </a:p>
          </p:txBody>
        </p:sp>
      </p:grpSp>
      <p:grpSp>
        <p:nvGrpSpPr>
          <p:cNvPr id="32" name="组合 35"/>
          <p:cNvGrpSpPr/>
          <p:nvPr/>
        </p:nvGrpSpPr>
        <p:grpSpPr>
          <a:xfrm>
            <a:off x="6970610" y="2617847"/>
            <a:ext cx="3785768" cy="814289"/>
            <a:chOff x="6302885" y="1678126"/>
            <a:chExt cx="3785768" cy="814289"/>
          </a:xfrm>
        </p:grpSpPr>
        <p:sp>
          <p:nvSpPr>
            <p:cNvPr id="33" name="矩形 32"/>
            <p:cNvSpPr/>
            <p:nvPr/>
          </p:nvSpPr>
          <p:spPr>
            <a:xfrm>
              <a:off x="6302885" y="2030750"/>
              <a:ext cx="378576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6302885" y="1678126"/>
              <a:ext cx="2241974" cy="36272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简化设计</a:t>
              </a:r>
            </a:p>
          </p:txBody>
        </p:sp>
      </p:grpSp>
      <p:grpSp>
        <p:nvGrpSpPr>
          <p:cNvPr id="35" name="组合 38"/>
          <p:cNvGrpSpPr/>
          <p:nvPr/>
        </p:nvGrpSpPr>
        <p:grpSpPr>
          <a:xfrm>
            <a:off x="6970610" y="3700792"/>
            <a:ext cx="3785768" cy="814289"/>
            <a:chOff x="6302885" y="1678126"/>
            <a:chExt cx="3785768" cy="814289"/>
          </a:xfrm>
        </p:grpSpPr>
        <p:sp>
          <p:nvSpPr>
            <p:cNvPr id="36" name="矩形 35"/>
            <p:cNvSpPr/>
            <p:nvPr/>
          </p:nvSpPr>
          <p:spPr>
            <a:xfrm>
              <a:off x="6302885" y="2030750"/>
              <a:ext cx="378576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6302885" y="1678126"/>
              <a:ext cx="2241974" cy="36272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图文并茂</a:t>
              </a:r>
            </a:p>
          </p:txBody>
        </p:sp>
      </p:grpSp>
      <p:grpSp>
        <p:nvGrpSpPr>
          <p:cNvPr id="38" name="组合 41"/>
          <p:cNvGrpSpPr/>
          <p:nvPr/>
        </p:nvGrpSpPr>
        <p:grpSpPr>
          <a:xfrm>
            <a:off x="6970610" y="4783736"/>
            <a:ext cx="3785768" cy="814289"/>
            <a:chOff x="6302885" y="1678126"/>
            <a:chExt cx="3785768" cy="814289"/>
          </a:xfrm>
        </p:grpSpPr>
        <p:sp>
          <p:nvSpPr>
            <p:cNvPr id="39" name="矩形 38"/>
            <p:cNvSpPr/>
            <p:nvPr/>
          </p:nvSpPr>
          <p:spPr>
            <a:xfrm>
              <a:off x="6302885" y="2030750"/>
              <a:ext cx="378576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6302885" y="1678126"/>
              <a:ext cx="2241974" cy="36272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循序渐进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57738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教学效果</a:t>
            </a:r>
          </a:p>
        </p:txBody>
      </p:sp>
      <p:sp>
        <p:nvSpPr>
          <p:cNvPr id="9" name="矩形 160">
            <a:extLst>
              <a:ext uri="{FF2B5EF4-FFF2-40B4-BE49-F238E27FC236}">
                <a16:creationId xmlns:a16="http://schemas.microsoft.com/office/drawing/2014/main" xmlns="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2" y="1974515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04</a:t>
            </a:r>
          </a:p>
        </p:txBody>
      </p:sp>
      <p:sp>
        <p:nvSpPr>
          <p:cNvPr id="10" name="矩形 24">
            <a:extLst>
              <a:ext uri="{FF2B5EF4-FFF2-40B4-BE49-F238E27FC236}">
                <a16:creationId xmlns:a16="http://schemas.microsoft.com/office/drawing/2014/main" xmlns="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Your life can be enhanced, and your happiness enriched, </a:t>
            </a:r>
          </a:p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when you choose to change your perspective. 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8043" y="2553325"/>
            <a:ext cx="4304675" cy="43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442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/>
          <p:nvPr/>
        </p:nvGrpSpPr>
        <p:grpSpPr>
          <a:xfrm>
            <a:off x="4510314" y="1564811"/>
            <a:ext cx="3048000" cy="1872343"/>
            <a:chOff x="4586514" y="1770743"/>
            <a:chExt cx="3048000" cy="1872343"/>
          </a:xfrm>
          <a:solidFill>
            <a:srgbClr val="246056"/>
          </a:solidFill>
        </p:grpSpPr>
        <p:sp>
          <p:nvSpPr>
            <p:cNvPr id="3" name="矩形 2"/>
            <p:cNvSpPr/>
            <p:nvPr/>
          </p:nvSpPr>
          <p:spPr>
            <a:xfrm>
              <a:off x="4586514" y="1770743"/>
              <a:ext cx="3048000" cy="1872343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12"/>
            <p:cNvGrpSpPr/>
            <p:nvPr/>
          </p:nvGrpSpPr>
          <p:grpSpPr>
            <a:xfrm>
              <a:off x="4800215" y="2099555"/>
              <a:ext cx="2591569" cy="1293867"/>
              <a:chOff x="7483989" y="3361982"/>
              <a:chExt cx="2591569" cy="1293867"/>
            </a:xfrm>
            <a:grpFill/>
          </p:grpSpPr>
          <p:sp>
            <p:nvSpPr>
              <p:cNvPr id="5" name="矩形 4"/>
              <p:cNvSpPr/>
              <p:nvPr/>
            </p:nvSpPr>
            <p:spPr>
              <a:xfrm>
                <a:off x="7483989" y="3732519"/>
                <a:ext cx="2591569" cy="923330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The user can demonstrate on a projector or computer, or print the presentation</a:t>
                </a: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7483989" y="3361982"/>
                <a:ext cx="2050552" cy="396519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讨论小组</a:t>
                </a:r>
              </a:p>
            </p:txBody>
          </p:sp>
        </p:grpSp>
      </p:grpSp>
      <p:grpSp>
        <p:nvGrpSpPr>
          <p:cNvPr id="7" name="组合 15"/>
          <p:cNvGrpSpPr/>
          <p:nvPr/>
        </p:nvGrpSpPr>
        <p:grpSpPr>
          <a:xfrm>
            <a:off x="1005114" y="3829039"/>
            <a:ext cx="3048000" cy="1872343"/>
            <a:chOff x="1081314" y="4034971"/>
            <a:chExt cx="3048000" cy="1872343"/>
          </a:xfrm>
          <a:solidFill>
            <a:srgbClr val="246056"/>
          </a:solidFill>
        </p:grpSpPr>
        <p:sp>
          <p:nvSpPr>
            <p:cNvPr id="8" name="矩形 7"/>
            <p:cNvSpPr/>
            <p:nvPr/>
          </p:nvSpPr>
          <p:spPr>
            <a:xfrm>
              <a:off x="1081314" y="4034971"/>
              <a:ext cx="3048000" cy="1872343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17"/>
            <p:cNvGrpSpPr/>
            <p:nvPr/>
          </p:nvGrpSpPr>
          <p:grpSpPr>
            <a:xfrm>
              <a:off x="1309529" y="4351908"/>
              <a:ext cx="2591569" cy="1293867"/>
              <a:chOff x="7483989" y="3361982"/>
              <a:chExt cx="2591569" cy="1293867"/>
            </a:xfrm>
            <a:grpFill/>
          </p:grpSpPr>
          <p:sp>
            <p:nvSpPr>
              <p:cNvPr id="10" name="矩形 9"/>
              <p:cNvSpPr/>
              <p:nvPr/>
            </p:nvSpPr>
            <p:spPr>
              <a:xfrm>
                <a:off x="7483989" y="3732519"/>
                <a:ext cx="2591569" cy="923330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The user can demonstrate on a projector or computer, or print the presentation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483989" y="3361982"/>
                <a:ext cx="2050552" cy="396519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数字资源</a:t>
                </a:r>
              </a:p>
            </p:txBody>
          </p:sp>
        </p:grpSp>
      </p:grpSp>
      <p:grpSp>
        <p:nvGrpSpPr>
          <p:cNvPr id="12" name="组合 20"/>
          <p:cNvGrpSpPr/>
          <p:nvPr/>
        </p:nvGrpSpPr>
        <p:grpSpPr>
          <a:xfrm>
            <a:off x="8015514" y="3829039"/>
            <a:ext cx="3048000" cy="1872343"/>
            <a:chOff x="8091714" y="4034971"/>
            <a:chExt cx="3048000" cy="1872343"/>
          </a:xfrm>
          <a:solidFill>
            <a:srgbClr val="246056"/>
          </a:solidFill>
        </p:grpSpPr>
        <p:sp>
          <p:nvSpPr>
            <p:cNvPr id="13" name="矩形 12"/>
            <p:cNvSpPr/>
            <p:nvPr/>
          </p:nvSpPr>
          <p:spPr>
            <a:xfrm>
              <a:off x="8091714" y="4034971"/>
              <a:ext cx="3048000" cy="1872343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22"/>
            <p:cNvGrpSpPr/>
            <p:nvPr/>
          </p:nvGrpSpPr>
          <p:grpSpPr>
            <a:xfrm>
              <a:off x="8319929" y="4351908"/>
              <a:ext cx="2591569" cy="1293867"/>
              <a:chOff x="7483989" y="3361982"/>
              <a:chExt cx="2591569" cy="1293867"/>
            </a:xfrm>
            <a:grpFill/>
          </p:grpSpPr>
          <p:sp>
            <p:nvSpPr>
              <p:cNvPr id="15" name="矩形 14"/>
              <p:cNvSpPr/>
              <p:nvPr/>
            </p:nvSpPr>
            <p:spPr>
              <a:xfrm>
                <a:off x="7483989" y="3732519"/>
                <a:ext cx="2591569" cy="923330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The user can demonstrate on a projector or computer, or print the presentation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483989" y="3361982"/>
                <a:ext cx="2050552" cy="396519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学习终端</a:t>
                </a:r>
              </a:p>
            </p:txBody>
          </p:sp>
        </p:grpSp>
      </p:grpSp>
      <p:pic>
        <p:nvPicPr>
          <p:cNvPr id="17" name="图片占位符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858"/>
          <a:stretch/>
        </p:blipFill>
        <p:spPr>
          <a:xfrm>
            <a:off x="1005114" y="1564812"/>
            <a:ext cx="3048000" cy="1872342"/>
          </a:xfrm>
          <a:prstGeom prst="rect">
            <a:avLst/>
          </a:prstGeom>
        </p:spPr>
      </p:pic>
      <p:pic>
        <p:nvPicPr>
          <p:cNvPr id="18" name="图片占位符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7857"/>
          <a:stretch/>
        </p:blipFill>
        <p:spPr>
          <a:xfrm>
            <a:off x="4510314" y="3829040"/>
            <a:ext cx="3048000" cy="1872342"/>
          </a:xfrm>
          <a:prstGeom prst="rect">
            <a:avLst/>
          </a:prstGeom>
        </p:spPr>
      </p:pic>
      <p:pic>
        <p:nvPicPr>
          <p:cNvPr id="19" name="图片占位符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858"/>
          <a:stretch/>
        </p:blipFill>
        <p:spPr>
          <a:xfrm>
            <a:off x="8015514" y="1564812"/>
            <a:ext cx="3048000" cy="18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310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4369302" y="1613575"/>
            <a:ext cx="3453395" cy="3948241"/>
          </a:xfrm>
          <a:prstGeom prst="roundRect">
            <a:avLst/>
          </a:prstGeom>
          <a:solidFill>
            <a:srgbClr val="24605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稻壳儿春秋广告/盗版必究        原创来源：http://chn.docer.com/works?userid=199329941#!/work_time"/>
          <p:cNvSpPr txBox="1"/>
          <p:nvPr/>
        </p:nvSpPr>
        <p:spPr>
          <a:xfrm>
            <a:off x="1560423" y="2689104"/>
            <a:ext cx="1758942" cy="458697"/>
          </a:xfrm>
          <a:prstGeom prst="rect">
            <a:avLst/>
          </a:prstGeom>
          <a:solidFill>
            <a:srgbClr val="246056"/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 txBox="1"/>
          <p:nvPr/>
        </p:nvSpPr>
        <p:spPr>
          <a:xfrm>
            <a:off x="1096610" y="3582822"/>
            <a:ext cx="268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</a:t>
            </a: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8872635" y="2689104"/>
            <a:ext cx="1758942" cy="458697"/>
          </a:xfrm>
          <a:prstGeom prst="rect">
            <a:avLst/>
          </a:prstGeom>
          <a:solidFill>
            <a:srgbClr val="246056"/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稻壳儿春秋广告/盗版必究        原创来源：http://chn.docer.com/works?userid=199329941#!/work_time"/>
          <p:cNvSpPr txBox="1"/>
          <p:nvPr/>
        </p:nvSpPr>
        <p:spPr>
          <a:xfrm>
            <a:off x="8408822" y="3582822"/>
            <a:ext cx="268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</a:t>
            </a: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893898" y="1847654"/>
            <a:ext cx="3091992" cy="3535052"/>
          </a:xfrm>
          <a:prstGeom prst="roundRect">
            <a:avLst/>
          </a:prstGeom>
          <a:noFill/>
          <a:ln w="38100">
            <a:solidFill>
              <a:srgbClr val="246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春秋广告/盗版必究        原创来源：http://chn.docer.com/works?userid=199329941#!/work_time"/>
          <p:cNvSpPr txBox="1"/>
          <p:nvPr/>
        </p:nvSpPr>
        <p:spPr>
          <a:xfrm>
            <a:off x="5113733" y="2553377"/>
            <a:ext cx="1964533" cy="512311"/>
          </a:xfrm>
          <a:prstGeom prst="rect">
            <a:avLst/>
          </a:prstGeom>
          <a:solidFill>
            <a:srgbClr val="F1F1F1"/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4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稻壳儿春秋广告/盗版必究        原创来源：http://chn.docer.com/works?userid=199329941#!/work_time"/>
          <p:cNvSpPr txBox="1"/>
          <p:nvPr/>
        </p:nvSpPr>
        <p:spPr>
          <a:xfrm>
            <a:off x="4595708" y="3576820"/>
            <a:ext cx="300058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The user can demonstrate on a projector or computer, or print the presentation and </a:t>
            </a:r>
          </a:p>
        </p:txBody>
      </p:sp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8206110" y="1847654"/>
            <a:ext cx="3091992" cy="3535052"/>
          </a:xfrm>
          <a:prstGeom prst="roundRect">
            <a:avLst/>
          </a:prstGeom>
          <a:noFill/>
          <a:ln w="38100">
            <a:solidFill>
              <a:srgbClr val="246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9544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935"/>
          <a:stretch/>
        </p:blipFill>
        <p:spPr>
          <a:xfrm>
            <a:off x="874713" y="2452688"/>
            <a:ext cx="3047887" cy="2743426"/>
          </a:xfrm>
          <a:prstGeom prst="rect">
            <a:avLst/>
          </a:prstGeom>
          <a:solidFill>
            <a:srgbClr val="449BA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占位符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225" r="6361"/>
          <a:stretch/>
        </p:blipFill>
        <p:spPr>
          <a:xfrm>
            <a:off x="8321901" y="2452688"/>
            <a:ext cx="2995387" cy="2743426"/>
          </a:xfrm>
          <a:prstGeom prst="rect">
            <a:avLst/>
          </a:prstGeom>
          <a:solidFill>
            <a:srgbClr val="449BA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12"/>
          <p:cNvGrpSpPr/>
          <p:nvPr/>
        </p:nvGrpSpPr>
        <p:grpSpPr>
          <a:xfrm>
            <a:off x="4087700" y="2452688"/>
            <a:ext cx="4016601" cy="2743426"/>
            <a:chOff x="4087700" y="2452688"/>
            <a:chExt cx="4016601" cy="2743426"/>
          </a:xfrm>
        </p:grpSpPr>
        <p:sp>
          <p:nvSpPr>
            <p:cNvPr id="5" name="矩形 4"/>
            <p:cNvSpPr/>
            <p:nvPr/>
          </p:nvSpPr>
          <p:spPr>
            <a:xfrm>
              <a:off x="4087700" y="2452688"/>
              <a:ext cx="4016601" cy="2743426"/>
            </a:xfrm>
            <a:prstGeom prst="rect">
              <a:avLst/>
            </a:prstGeom>
            <a:solidFill>
              <a:srgbClr val="24605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4"/>
            <p:cNvSpPr/>
            <p:nvPr/>
          </p:nvSpPr>
          <p:spPr>
            <a:xfrm>
              <a:off x="4305300" y="2888344"/>
              <a:ext cx="667658" cy="667658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椭圆 5"/>
            <p:cNvSpPr/>
            <p:nvPr/>
          </p:nvSpPr>
          <p:spPr>
            <a:xfrm>
              <a:off x="4305300" y="4095255"/>
              <a:ext cx="667658" cy="619663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11"/>
            <p:cNvSpPr txBox="1"/>
            <p:nvPr/>
          </p:nvSpPr>
          <p:spPr>
            <a:xfrm>
              <a:off x="5117144" y="2888344"/>
              <a:ext cx="2822057" cy="969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user can demonstrate on a projector or computer, or print the presentation</a:t>
              </a: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5117144" y="4071258"/>
              <a:ext cx="2822057" cy="969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user can demonstrate on a projector or computer, or print the 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02184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板书设计</a:t>
            </a:r>
          </a:p>
        </p:txBody>
      </p:sp>
      <p:sp>
        <p:nvSpPr>
          <p:cNvPr id="9" name="矩形 160">
            <a:extLst>
              <a:ext uri="{FF2B5EF4-FFF2-40B4-BE49-F238E27FC236}">
                <a16:creationId xmlns:a16="http://schemas.microsoft.com/office/drawing/2014/main" xmlns="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2" y="1974515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05</a:t>
            </a:r>
          </a:p>
        </p:txBody>
      </p:sp>
      <p:sp>
        <p:nvSpPr>
          <p:cNvPr id="10" name="矩形 24">
            <a:extLst>
              <a:ext uri="{FF2B5EF4-FFF2-40B4-BE49-F238E27FC236}">
                <a16:creationId xmlns:a16="http://schemas.microsoft.com/office/drawing/2014/main" xmlns="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Your life can be enhanced, and your happiness enriched, </a:t>
            </a:r>
          </a:p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when you choose to change your perspective. 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8043" y="2553325"/>
            <a:ext cx="4304675" cy="43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539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稻壳儿春秋广告/盗版必究        原创来源：http://chn.docer.com/works?userid=199329941#!/work_time"/>
          <p:cNvCxnSpPr/>
          <p:nvPr/>
        </p:nvCxnSpPr>
        <p:spPr>
          <a:xfrm>
            <a:off x="864932" y="2248360"/>
            <a:ext cx="5415529" cy="0"/>
          </a:xfrm>
          <a:prstGeom prst="line">
            <a:avLst/>
          </a:prstGeom>
          <a:ln w="25400">
            <a:solidFill>
              <a:srgbClr val="246056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稻壳儿春秋广告/盗版必究        原创来源：http://chn.docer.com/works?userid=199329941#!/work_time"/>
          <p:cNvCxnSpPr/>
          <p:nvPr/>
        </p:nvCxnSpPr>
        <p:spPr>
          <a:xfrm>
            <a:off x="864932" y="2248360"/>
            <a:ext cx="2898176" cy="28848"/>
          </a:xfrm>
          <a:prstGeom prst="line">
            <a:avLst/>
          </a:prstGeom>
          <a:ln w="57150">
            <a:solidFill>
              <a:srgbClr val="24605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春秋广告/盗版必究        原创来源：http://chn.docer.com/works?userid=199329941#!/work_time"/>
          <p:cNvSpPr txBox="1"/>
          <p:nvPr/>
        </p:nvSpPr>
        <p:spPr>
          <a:xfrm>
            <a:off x="769830" y="173929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添加标题</a:t>
            </a:r>
            <a:endParaRPr lang="en-US" sz="16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4840322" y="1739289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75%</a:t>
            </a:r>
          </a:p>
        </p:txBody>
      </p:sp>
      <p:cxnSp>
        <p:nvCxnSpPr>
          <p:cNvPr id="6" name="稻壳儿春秋广告/盗版必究        原创来源：http://chn.docer.com/works?userid=199329941#!/work_time"/>
          <p:cNvCxnSpPr/>
          <p:nvPr/>
        </p:nvCxnSpPr>
        <p:spPr>
          <a:xfrm>
            <a:off x="864932" y="3372559"/>
            <a:ext cx="5415529" cy="0"/>
          </a:xfrm>
          <a:prstGeom prst="line">
            <a:avLst/>
          </a:prstGeom>
          <a:ln w="25400">
            <a:solidFill>
              <a:srgbClr val="246056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稻壳儿春秋广告/盗版必究        原创来源：http://chn.docer.com/works?userid=199329941#!/work_time"/>
          <p:cNvCxnSpPr/>
          <p:nvPr/>
        </p:nvCxnSpPr>
        <p:spPr>
          <a:xfrm>
            <a:off x="864932" y="3372559"/>
            <a:ext cx="3474720" cy="0"/>
          </a:xfrm>
          <a:prstGeom prst="line">
            <a:avLst/>
          </a:prstGeom>
          <a:ln w="57150">
            <a:solidFill>
              <a:srgbClr val="24605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稻壳儿春秋广告/盗版必究        原创来源：http://chn.docer.com/works?userid=199329941#!/work_time"/>
          <p:cNvSpPr txBox="1"/>
          <p:nvPr/>
        </p:nvSpPr>
        <p:spPr>
          <a:xfrm>
            <a:off x="4018393" y="286348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56%</a:t>
            </a:r>
          </a:p>
        </p:txBody>
      </p:sp>
      <p:cxnSp>
        <p:nvCxnSpPr>
          <p:cNvPr id="9" name="稻壳儿春秋广告/盗版必究        原创来源：http://chn.docer.com/works?userid=199329941#!/work_time"/>
          <p:cNvCxnSpPr/>
          <p:nvPr/>
        </p:nvCxnSpPr>
        <p:spPr>
          <a:xfrm>
            <a:off x="864932" y="4574290"/>
            <a:ext cx="5415529" cy="0"/>
          </a:xfrm>
          <a:prstGeom prst="line">
            <a:avLst/>
          </a:prstGeom>
          <a:ln w="25400">
            <a:solidFill>
              <a:srgbClr val="246056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稻壳儿春秋广告/盗版必究        原创来源：http://chn.docer.com/works?userid=199329941#!/work_time"/>
          <p:cNvCxnSpPr/>
          <p:nvPr/>
        </p:nvCxnSpPr>
        <p:spPr>
          <a:xfrm>
            <a:off x="864932" y="4574290"/>
            <a:ext cx="4846320" cy="0"/>
          </a:xfrm>
          <a:prstGeom prst="line">
            <a:avLst/>
          </a:prstGeom>
          <a:ln w="57150">
            <a:solidFill>
              <a:srgbClr val="24605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稻壳儿春秋广告/盗版必究        原创来源：http://chn.docer.com/works?userid=199329941#!/work_time"/>
          <p:cNvSpPr txBox="1"/>
          <p:nvPr/>
        </p:nvSpPr>
        <p:spPr>
          <a:xfrm>
            <a:off x="5384850" y="4065219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83%</a:t>
            </a:r>
          </a:p>
        </p:txBody>
      </p:sp>
      <p:cxnSp>
        <p:nvCxnSpPr>
          <p:cNvPr id="12" name="稻壳儿春秋广告/盗版必究        原创来源：http://chn.docer.com/works?userid=199329941#!/work_time"/>
          <p:cNvCxnSpPr/>
          <p:nvPr/>
        </p:nvCxnSpPr>
        <p:spPr>
          <a:xfrm>
            <a:off x="864932" y="5776021"/>
            <a:ext cx="5415529" cy="0"/>
          </a:xfrm>
          <a:prstGeom prst="line">
            <a:avLst/>
          </a:prstGeom>
          <a:ln w="25400">
            <a:solidFill>
              <a:srgbClr val="246056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稻壳儿春秋广告/盗版必究        原创来源：http://chn.docer.com/works?userid=199329941#!/work_time"/>
          <p:cNvCxnSpPr/>
          <p:nvPr/>
        </p:nvCxnSpPr>
        <p:spPr>
          <a:xfrm>
            <a:off x="864932" y="5776021"/>
            <a:ext cx="4297680" cy="0"/>
          </a:xfrm>
          <a:prstGeom prst="line">
            <a:avLst/>
          </a:prstGeom>
          <a:ln w="57150">
            <a:solidFill>
              <a:srgbClr val="24605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稻壳儿春秋广告/盗版必究        原创来源：http://chn.docer.com/works?userid=199329941#!/work_time"/>
          <p:cNvSpPr txBox="1"/>
          <p:nvPr/>
        </p:nvSpPr>
        <p:spPr>
          <a:xfrm>
            <a:off x="4840322" y="526695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75%</a:t>
            </a:r>
          </a:p>
        </p:txBody>
      </p:sp>
      <p:sp>
        <p:nvSpPr>
          <p:cNvPr id="15" name="稻壳儿春秋广告/盗版必究        原创来源：http://chn.docer.com/works?userid=199329941#!/work_time"/>
          <p:cNvSpPr txBox="1"/>
          <p:nvPr/>
        </p:nvSpPr>
        <p:spPr>
          <a:xfrm>
            <a:off x="769830" y="293012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添加标题</a:t>
            </a:r>
            <a:endParaRPr lang="en-US" altLang="zh-CN" sz="16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6" name="稻壳儿春秋广告/盗版必究        原创来源：http://chn.docer.com/works?userid=199329941#!/work_time"/>
          <p:cNvSpPr txBox="1"/>
          <p:nvPr/>
        </p:nvSpPr>
        <p:spPr>
          <a:xfrm>
            <a:off x="769830" y="41318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添加标题</a:t>
            </a:r>
            <a:endParaRPr lang="en-US" altLang="zh-CN" sz="16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7" name="稻壳儿春秋广告/盗版必究        原创来源：http://chn.docer.com/works?userid=199329941#!/work_time"/>
          <p:cNvSpPr txBox="1"/>
          <p:nvPr/>
        </p:nvSpPr>
        <p:spPr>
          <a:xfrm>
            <a:off x="769830" y="533358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添加标题</a:t>
            </a:r>
            <a:endParaRPr lang="en-US" altLang="zh-CN" sz="16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7779830" y="2158297"/>
            <a:ext cx="36423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</a:t>
            </a:r>
          </a:p>
        </p:txBody>
      </p:sp>
      <p:sp>
        <p:nvSpPr>
          <p:cNvPr id="1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166342" y="2206618"/>
            <a:ext cx="476798" cy="475822"/>
          </a:xfrm>
          <a:prstGeom prst="ellipse">
            <a:avLst/>
          </a:prstGeom>
          <a:solidFill>
            <a:srgbClr val="246056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dirty="0">
                <a:solidFill>
                  <a:srgbClr val="F1F1F1"/>
                </a:solidFill>
                <a:latin typeface="微软雅黑" panose="020B0503020204020204" pitchFamily="34" charset="-122"/>
              </a:rPr>
              <a:t>A</a:t>
            </a:r>
          </a:p>
        </p:txBody>
      </p:sp>
      <p:sp>
        <p:nvSpPr>
          <p:cNvPr id="20" name="稻壳儿春秋广告/盗版必究        原创来源：http://chn.docer.com/works?userid=199329941#!/work_time"/>
          <p:cNvSpPr txBox="1"/>
          <p:nvPr/>
        </p:nvSpPr>
        <p:spPr>
          <a:xfrm>
            <a:off x="7779830" y="3173384"/>
            <a:ext cx="36423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</a:t>
            </a:r>
          </a:p>
        </p:txBody>
      </p:sp>
      <p:sp>
        <p:nvSpPr>
          <p:cNvPr id="2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166342" y="3221705"/>
            <a:ext cx="476798" cy="475822"/>
          </a:xfrm>
          <a:prstGeom prst="ellipse">
            <a:avLst/>
          </a:prstGeom>
          <a:solidFill>
            <a:srgbClr val="246056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dirty="0">
                <a:solidFill>
                  <a:srgbClr val="F1F1F1"/>
                </a:solidFill>
                <a:latin typeface="微软雅黑" panose="020B0503020204020204" pitchFamily="34" charset="-122"/>
              </a:rPr>
              <a:t>B</a:t>
            </a:r>
          </a:p>
        </p:txBody>
      </p:sp>
      <p:sp>
        <p:nvSpPr>
          <p:cNvPr id="22" name="稻壳儿春秋广告/盗版必究        原创来源：http://chn.docer.com/works?userid=199329941#!/work_time"/>
          <p:cNvSpPr txBox="1"/>
          <p:nvPr/>
        </p:nvSpPr>
        <p:spPr>
          <a:xfrm>
            <a:off x="7779830" y="4188471"/>
            <a:ext cx="36423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</a:t>
            </a:r>
          </a:p>
        </p:txBody>
      </p:sp>
      <p:sp>
        <p:nvSpPr>
          <p:cNvPr id="2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166342" y="4236792"/>
            <a:ext cx="476798" cy="475822"/>
          </a:xfrm>
          <a:prstGeom prst="ellipse">
            <a:avLst/>
          </a:prstGeom>
          <a:solidFill>
            <a:srgbClr val="246056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dirty="0">
                <a:solidFill>
                  <a:srgbClr val="F1F1F1"/>
                </a:solidFill>
                <a:latin typeface="微软雅黑" panose="020B0503020204020204" pitchFamily="34" charset="-122"/>
              </a:rPr>
              <a:t>C</a:t>
            </a:r>
          </a:p>
        </p:txBody>
      </p:sp>
      <p:sp>
        <p:nvSpPr>
          <p:cNvPr id="24" name="稻壳儿春秋广告/盗版必究        原创来源：http://chn.docer.com/works?userid=199329941#!/work_time"/>
          <p:cNvSpPr txBox="1"/>
          <p:nvPr/>
        </p:nvSpPr>
        <p:spPr>
          <a:xfrm>
            <a:off x="7779830" y="5203557"/>
            <a:ext cx="36423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</a:t>
            </a:r>
          </a:p>
        </p:txBody>
      </p:sp>
      <p:sp>
        <p:nvSpPr>
          <p:cNvPr id="25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166342" y="5251878"/>
            <a:ext cx="476798" cy="475822"/>
          </a:xfrm>
          <a:prstGeom prst="ellipse">
            <a:avLst/>
          </a:prstGeom>
          <a:solidFill>
            <a:srgbClr val="246056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dirty="0">
                <a:solidFill>
                  <a:srgbClr val="F1F1F1"/>
                </a:solidFill>
                <a:latin typeface="微软雅黑" panose="020B0503020204020204" pitchFamily="34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xmlns="" val="14563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PHP5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才开始支持面向对象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象的传递默认是引用传递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PHP5.3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带来了命名空间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PHP7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引入标量类型声明、返回类型声明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55"/>
          <p:cNvGrpSpPr>
            <a:grpSpLocks/>
          </p:cNvGrpSpPr>
          <p:nvPr/>
        </p:nvGrpSpPr>
        <p:grpSpPr bwMode="auto">
          <a:xfrm>
            <a:off x="1429627" y="1535148"/>
            <a:ext cx="2577510" cy="4060429"/>
            <a:chOff x="1385455" y="1588470"/>
            <a:chExt cx="1918854" cy="3019694"/>
          </a:xfrm>
        </p:grpSpPr>
        <p:sp>
          <p:nvSpPr>
            <p:cNvPr id="21" name="矩形 20"/>
            <p:cNvSpPr/>
            <p:nvPr/>
          </p:nvSpPr>
          <p:spPr>
            <a:xfrm>
              <a:off x="1385455" y="1588470"/>
              <a:ext cx="1918854" cy="3019694"/>
            </a:xfrm>
            <a:prstGeom prst="rect">
              <a:avLst/>
            </a:prstGeom>
            <a:noFill/>
            <a:ln w="38100">
              <a:solidFill>
                <a:srgbClr val="246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464">
                <a:defRPr/>
              </a:pPr>
              <a:endParaRPr lang="zh-CN" altLang="en-US" sz="1350"/>
            </a:p>
          </p:txBody>
        </p:sp>
        <p:sp>
          <p:nvSpPr>
            <p:cNvPr id="23" name="文本框 6"/>
            <p:cNvSpPr txBox="1">
              <a:spLocks noChangeArrowheads="1"/>
            </p:cNvSpPr>
            <p:nvPr/>
          </p:nvSpPr>
          <p:spPr bwMode="auto">
            <a:xfrm>
              <a:off x="1385455" y="2721411"/>
              <a:ext cx="1918854" cy="27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ctr" fontAlgn="ctr"/>
              <a:r>
                <a:rPr lang="zh-CN" altLang="en-US" sz="1800" b="1" dirty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输入内容</a:t>
              </a:r>
              <a:endParaRPr lang="en-US" altLang="zh-CN" sz="1800" b="1" dirty="0">
                <a:solidFill>
                  <a:srgbClr val="24605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463185" y="3007559"/>
              <a:ext cx="1688723" cy="75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1960294" y="4071465"/>
              <a:ext cx="751508" cy="160223"/>
            </a:xfrm>
            <a:prstGeom prst="rect">
              <a:avLst/>
            </a:prstGeom>
            <a:noFill/>
            <a:ln w="9525">
              <a:solidFill>
                <a:srgbClr val="24605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Project</a:t>
              </a:r>
            </a:p>
          </p:txBody>
        </p:sp>
      </p:grpSp>
      <p:grpSp>
        <p:nvGrpSpPr>
          <p:cNvPr id="26" name="组合 61"/>
          <p:cNvGrpSpPr>
            <a:grpSpLocks/>
          </p:cNvGrpSpPr>
          <p:nvPr/>
        </p:nvGrpSpPr>
        <p:grpSpPr bwMode="auto">
          <a:xfrm>
            <a:off x="4781670" y="1535148"/>
            <a:ext cx="2577510" cy="4060429"/>
            <a:chOff x="1385455" y="1588470"/>
            <a:chExt cx="1918854" cy="3019694"/>
          </a:xfrm>
        </p:grpSpPr>
        <p:sp>
          <p:nvSpPr>
            <p:cNvPr id="27" name="矩形 26"/>
            <p:cNvSpPr/>
            <p:nvPr/>
          </p:nvSpPr>
          <p:spPr>
            <a:xfrm>
              <a:off x="1385455" y="1588470"/>
              <a:ext cx="1918854" cy="3019694"/>
            </a:xfrm>
            <a:prstGeom prst="rect">
              <a:avLst/>
            </a:prstGeom>
            <a:noFill/>
            <a:ln w="38100">
              <a:solidFill>
                <a:srgbClr val="246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464">
                <a:defRPr/>
              </a:pPr>
              <a:endParaRPr lang="zh-CN" altLang="en-US" sz="1350"/>
            </a:p>
          </p:txBody>
        </p:sp>
        <p:sp>
          <p:nvSpPr>
            <p:cNvPr id="29" name="文本框 32"/>
            <p:cNvSpPr txBox="1">
              <a:spLocks noChangeArrowheads="1"/>
            </p:cNvSpPr>
            <p:nvPr/>
          </p:nvSpPr>
          <p:spPr bwMode="auto">
            <a:xfrm>
              <a:off x="1385455" y="2721411"/>
              <a:ext cx="1918854" cy="27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ctr" fontAlgn="ctr"/>
              <a:r>
                <a:rPr lang="zh-CN" altLang="en-US" sz="1800" b="1" dirty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输入内容</a:t>
              </a:r>
              <a:endParaRPr lang="en-US" altLang="zh-CN" sz="1800" b="1" dirty="0">
                <a:solidFill>
                  <a:srgbClr val="24605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1463185" y="3007559"/>
              <a:ext cx="1688723" cy="75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1960294" y="4071465"/>
              <a:ext cx="751508" cy="160223"/>
            </a:xfrm>
            <a:prstGeom prst="rect">
              <a:avLst/>
            </a:prstGeom>
            <a:solidFill>
              <a:srgbClr val="246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800" dirty="0">
                  <a:solidFill>
                    <a:schemeClr val="bg1"/>
                  </a:solidFill>
                </a:rPr>
                <a:t>The Project</a:t>
              </a:r>
            </a:p>
          </p:txBody>
        </p:sp>
      </p:grpSp>
      <p:grpSp>
        <p:nvGrpSpPr>
          <p:cNvPr id="32" name="组合 67"/>
          <p:cNvGrpSpPr>
            <a:grpSpLocks/>
          </p:cNvGrpSpPr>
          <p:nvPr/>
        </p:nvGrpSpPr>
        <p:grpSpPr bwMode="auto">
          <a:xfrm>
            <a:off x="8131577" y="1535148"/>
            <a:ext cx="2579644" cy="4060429"/>
            <a:chOff x="1385455" y="1588470"/>
            <a:chExt cx="1918854" cy="3019694"/>
          </a:xfrm>
        </p:grpSpPr>
        <p:sp>
          <p:nvSpPr>
            <p:cNvPr id="33" name="矩形 32"/>
            <p:cNvSpPr/>
            <p:nvPr/>
          </p:nvSpPr>
          <p:spPr>
            <a:xfrm>
              <a:off x="1385455" y="1588470"/>
              <a:ext cx="1918854" cy="3019694"/>
            </a:xfrm>
            <a:prstGeom prst="rect">
              <a:avLst/>
            </a:prstGeom>
            <a:noFill/>
            <a:ln w="38100">
              <a:solidFill>
                <a:srgbClr val="246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464">
                <a:defRPr/>
              </a:pPr>
              <a:endParaRPr lang="zh-CN" altLang="en-US" sz="1350" dirty="0"/>
            </a:p>
          </p:txBody>
        </p:sp>
        <p:sp>
          <p:nvSpPr>
            <p:cNvPr id="35" name="文本框 38"/>
            <p:cNvSpPr txBox="1">
              <a:spLocks noChangeArrowheads="1"/>
            </p:cNvSpPr>
            <p:nvPr/>
          </p:nvSpPr>
          <p:spPr bwMode="auto">
            <a:xfrm>
              <a:off x="1385455" y="2721411"/>
              <a:ext cx="1918854" cy="27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ctr" fontAlgn="ctr"/>
              <a:r>
                <a:rPr lang="zh-CN" altLang="en-US" sz="1800" b="1" dirty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输入内容</a:t>
              </a:r>
              <a:endParaRPr lang="en-US" altLang="zh-CN" sz="1800" b="1" dirty="0">
                <a:solidFill>
                  <a:srgbClr val="24605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Rectangle 23"/>
            <p:cNvSpPr>
              <a:spLocks noChangeArrowheads="1"/>
            </p:cNvSpPr>
            <p:nvPr/>
          </p:nvSpPr>
          <p:spPr bwMode="auto">
            <a:xfrm>
              <a:off x="1463185" y="3007559"/>
              <a:ext cx="1688723" cy="75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a wider field</a:t>
              </a:r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1960294" y="4071465"/>
              <a:ext cx="751508" cy="160223"/>
            </a:xfrm>
            <a:prstGeom prst="rect">
              <a:avLst/>
            </a:prstGeom>
            <a:noFill/>
            <a:ln w="9525">
              <a:solidFill>
                <a:srgbClr val="24605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Project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5166"/>
          <a:stretch/>
        </p:blipFill>
        <p:spPr>
          <a:xfrm>
            <a:off x="1534038" y="1664989"/>
            <a:ext cx="2364862" cy="11798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5166"/>
          <a:stretch/>
        </p:blipFill>
        <p:spPr>
          <a:xfrm>
            <a:off x="4876127" y="1664990"/>
            <a:ext cx="2364862" cy="11798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859"/>
          <a:stretch/>
        </p:blipFill>
        <p:spPr>
          <a:xfrm>
            <a:off x="8243945" y="1664990"/>
            <a:ext cx="2354908" cy="11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747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稻壳儿春秋广告/盗版必究        原创来源：http://chn.docer.com/works?userid=199329941#!/work_time"/>
          <p:cNvGrpSpPr/>
          <p:nvPr/>
        </p:nvGrpSpPr>
        <p:grpSpPr>
          <a:xfrm>
            <a:off x="2598701" y="4417549"/>
            <a:ext cx="447422" cy="334560"/>
            <a:chOff x="4418013" y="5305426"/>
            <a:chExt cx="176213" cy="131763"/>
          </a:xfrm>
          <a:solidFill>
            <a:srgbClr val="246056"/>
          </a:solidFill>
        </p:grpSpPr>
        <p:sp>
          <p:nvSpPr>
            <p:cNvPr id="3" name="稻壳儿春秋广告/盗版必究        原创来源：http://chn.docer.com/works?userid=199329941#!/work_time"/>
            <p:cNvSpPr>
              <a:spLocks noEditPoints="1"/>
            </p:cNvSpPr>
            <p:nvPr/>
          </p:nvSpPr>
          <p:spPr bwMode="auto">
            <a:xfrm>
              <a:off x="4418013" y="5305426"/>
              <a:ext cx="176213" cy="131763"/>
            </a:xfrm>
            <a:custGeom>
              <a:avLst/>
              <a:gdLst>
                <a:gd name="T0" fmla="*/ 0 w 111"/>
                <a:gd name="T1" fmla="*/ 0 h 83"/>
                <a:gd name="T2" fmla="*/ 0 w 111"/>
                <a:gd name="T3" fmla="*/ 83 h 83"/>
                <a:gd name="T4" fmla="*/ 111 w 111"/>
                <a:gd name="T5" fmla="*/ 83 h 83"/>
                <a:gd name="T6" fmla="*/ 111 w 111"/>
                <a:gd name="T7" fmla="*/ 0 h 83"/>
                <a:gd name="T8" fmla="*/ 0 w 111"/>
                <a:gd name="T9" fmla="*/ 0 h 83"/>
                <a:gd name="T10" fmla="*/ 102 w 111"/>
                <a:gd name="T11" fmla="*/ 74 h 83"/>
                <a:gd name="T12" fmla="*/ 9 w 111"/>
                <a:gd name="T13" fmla="*/ 74 h 83"/>
                <a:gd name="T14" fmla="*/ 9 w 111"/>
                <a:gd name="T15" fmla="*/ 9 h 83"/>
                <a:gd name="T16" fmla="*/ 102 w 111"/>
                <a:gd name="T17" fmla="*/ 9 h 83"/>
                <a:gd name="T18" fmla="*/ 102 w 111"/>
                <a:gd name="T19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83">
                  <a:moveTo>
                    <a:pt x="0" y="0"/>
                  </a:moveTo>
                  <a:lnTo>
                    <a:pt x="0" y="83"/>
                  </a:lnTo>
                  <a:lnTo>
                    <a:pt x="111" y="83"/>
                  </a:lnTo>
                  <a:lnTo>
                    <a:pt x="111" y="0"/>
                  </a:lnTo>
                  <a:lnTo>
                    <a:pt x="0" y="0"/>
                  </a:lnTo>
                  <a:close/>
                  <a:moveTo>
                    <a:pt x="102" y="74"/>
                  </a:moveTo>
                  <a:lnTo>
                    <a:pt x="9" y="74"/>
                  </a:lnTo>
                  <a:lnTo>
                    <a:pt x="9" y="9"/>
                  </a:lnTo>
                  <a:lnTo>
                    <a:pt x="102" y="9"/>
                  </a:lnTo>
                  <a:lnTo>
                    <a:pt x="10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" name="稻壳儿春秋广告/盗版必究        原创来源：http://chn.docer.com/works?userid=199329941#!/work_time"/>
            <p:cNvSpPr/>
            <p:nvPr/>
          </p:nvSpPr>
          <p:spPr bwMode="auto">
            <a:xfrm>
              <a:off x="4451351" y="5343526"/>
              <a:ext cx="115888" cy="66675"/>
            </a:xfrm>
            <a:custGeom>
              <a:avLst/>
              <a:gdLst>
                <a:gd name="T0" fmla="*/ 0 w 73"/>
                <a:gd name="T1" fmla="*/ 42 h 42"/>
                <a:gd name="T2" fmla="*/ 73 w 73"/>
                <a:gd name="T3" fmla="*/ 42 h 42"/>
                <a:gd name="T4" fmla="*/ 63 w 73"/>
                <a:gd name="T5" fmla="*/ 10 h 42"/>
                <a:gd name="T6" fmla="*/ 56 w 73"/>
                <a:gd name="T7" fmla="*/ 12 h 42"/>
                <a:gd name="T8" fmla="*/ 49 w 73"/>
                <a:gd name="T9" fmla="*/ 0 h 42"/>
                <a:gd name="T10" fmla="*/ 28 w 73"/>
                <a:gd name="T11" fmla="*/ 31 h 42"/>
                <a:gd name="T12" fmla="*/ 17 w 73"/>
                <a:gd name="T13" fmla="*/ 23 h 42"/>
                <a:gd name="T14" fmla="*/ 0 w 7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2">
                  <a:moveTo>
                    <a:pt x="0" y="42"/>
                  </a:moveTo>
                  <a:lnTo>
                    <a:pt x="73" y="42"/>
                  </a:lnTo>
                  <a:lnTo>
                    <a:pt x="63" y="10"/>
                  </a:lnTo>
                  <a:lnTo>
                    <a:pt x="56" y="12"/>
                  </a:lnTo>
                  <a:lnTo>
                    <a:pt x="49" y="0"/>
                  </a:lnTo>
                  <a:lnTo>
                    <a:pt x="28" y="31"/>
                  </a:lnTo>
                  <a:lnTo>
                    <a:pt x="17" y="23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4451351" y="533558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aphicFrame>
        <p:nvGraphicFramePr>
          <p:cNvPr id="6" name="稻壳儿春秋广告/盗版必究        原创来源：http://chn.docer.com/works?userid=199329941#!/work_time"/>
          <p:cNvGraphicFramePr/>
          <p:nvPr>
            <p:extLst>
              <p:ext uri="{D42A27DB-BD31-4B8C-83A1-F6EECF244321}">
                <p14:modId xmlns:p14="http://schemas.microsoft.com/office/powerpoint/2010/main" xmlns="" val="1384001605"/>
              </p:ext>
            </p:extLst>
          </p:nvPr>
        </p:nvGraphicFramePr>
        <p:xfrm>
          <a:off x="1742912" y="1781888"/>
          <a:ext cx="2159000" cy="239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稻壳儿春秋广告/盗版必究        原创来源：http://chn.docer.com/works?userid=199329941#!/work_time"/>
          <p:cNvSpPr txBox="1"/>
          <p:nvPr/>
        </p:nvSpPr>
        <p:spPr>
          <a:xfrm>
            <a:off x="1747224" y="5242473"/>
            <a:ext cx="2150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</a:t>
            </a:r>
          </a:p>
        </p:txBody>
      </p:sp>
      <p:sp>
        <p:nvSpPr>
          <p:cNvPr id="8" name="稻壳儿春秋广告/盗版必究        原创来源：http://chn.docer.com/works?userid=199329941#!/work_time"/>
          <p:cNvSpPr txBox="1"/>
          <p:nvPr/>
        </p:nvSpPr>
        <p:spPr>
          <a:xfrm>
            <a:off x="1848824" y="4873013"/>
            <a:ext cx="1947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grpSp>
        <p:nvGrpSpPr>
          <p:cNvPr id="9" name="稻壳儿春秋广告/盗版必究        原创来源：http://chn.docer.com/works?userid=199329941#!/work_time"/>
          <p:cNvGrpSpPr/>
          <p:nvPr/>
        </p:nvGrpSpPr>
        <p:grpSpPr>
          <a:xfrm>
            <a:off x="5892064" y="4398107"/>
            <a:ext cx="447420" cy="358744"/>
            <a:chOff x="3005138" y="5300663"/>
            <a:chExt cx="176213" cy="141288"/>
          </a:xfrm>
          <a:solidFill>
            <a:srgbClr val="246056"/>
          </a:solidFill>
        </p:grpSpPr>
        <p:sp>
          <p:nvSpPr>
            <p:cNvPr id="10" name="稻壳儿春秋广告/盗版必究        原创来源：http://chn.docer.com/works?userid=199329941#!/work_time"/>
            <p:cNvSpPr>
              <a:spLocks noEditPoints="1"/>
            </p:cNvSpPr>
            <p:nvPr/>
          </p:nvSpPr>
          <p:spPr bwMode="auto">
            <a:xfrm>
              <a:off x="3005138" y="5300663"/>
              <a:ext cx="176213" cy="141288"/>
            </a:xfrm>
            <a:custGeom>
              <a:avLst/>
              <a:gdLst>
                <a:gd name="T0" fmla="*/ 0 w 111"/>
                <a:gd name="T1" fmla="*/ 0 h 89"/>
                <a:gd name="T2" fmla="*/ 0 w 111"/>
                <a:gd name="T3" fmla="*/ 89 h 89"/>
                <a:gd name="T4" fmla="*/ 111 w 111"/>
                <a:gd name="T5" fmla="*/ 89 h 89"/>
                <a:gd name="T6" fmla="*/ 111 w 111"/>
                <a:gd name="T7" fmla="*/ 0 h 89"/>
                <a:gd name="T8" fmla="*/ 0 w 111"/>
                <a:gd name="T9" fmla="*/ 0 h 89"/>
                <a:gd name="T10" fmla="*/ 102 w 111"/>
                <a:gd name="T11" fmla="*/ 80 h 89"/>
                <a:gd name="T12" fmla="*/ 9 w 111"/>
                <a:gd name="T13" fmla="*/ 80 h 89"/>
                <a:gd name="T14" fmla="*/ 9 w 111"/>
                <a:gd name="T15" fmla="*/ 9 h 89"/>
                <a:gd name="T16" fmla="*/ 102 w 111"/>
                <a:gd name="T17" fmla="*/ 9 h 89"/>
                <a:gd name="T18" fmla="*/ 102 w 111"/>
                <a:gd name="T19" fmla="*/ 8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89">
                  <a:moveTo>
                    <a:pt x="0" y="0"/>
                  </a:moveTo>
                  <a:lnTo>
                    <a:pt x="0" y="89"/>
                  </a:lnTo>
                  <a:lnTo>
                    <a:pt x="111" y="89"/>
                  </a:lnTo>
                  <a:lnTo>
                    <a:pt x="111" y="0"/>
                  </a:lnTo>
                  <a:lnTo>
                    <a:pt x="0" y="0"/>
                  </a:lnTo>
                  <a:close/>
                  <a:moveTo>
                    <a:pt x="102" y="80"/>
                  </a:moveTo>
                  <a:lnTo>
                    <a:pt x="9" y="80"/>
                  </a:lnTo>
                  <a:lnTo>
                    <a:pt x="9" y="9"/>
                  </a:lnTo>
                  <a:lnTo>
                    <a:pt x="102" y="9"/>
                  </a:lnTo>
                  <a:lnTo>
                    <a:pt x="10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稻壳儿春秋广告/盗版必究        原创来源：http://chn.docer.com/works?userid=199329941#!/work_time"/>
            <p:cNvSpPr/>
            <p:nvPr/>
          </p:nvSpPr>
          <p:spPr bwMode="auto">
            <a:xfrm>
              <a:off x="3036888" y="5332413"/>
              <a:ext cx="88900" cy="79375"/>
            </a:xfrm>
            <a:custGeom>
              <a:avLst/>
              <a:gdLst>
                <a:gd name="T0" fmla="*/ 147 w 147"/>
                <a:gd name="T1" fmla="*/ 114 h 130"/>
                <a:gd name="T2" fmla="*/ 129 w 147"/>
                <a:gd name="T3" fmla="*/ 97 h 130"/>
                <a:gd name="T4" fmla="*/ 87 w 147"/>
                <a:gd name="T5" fmla="*/ 80 h 130"/>
                <a:gd name="T6" fmla="*/ 100 w 147"/>
                <a:gd name="T7" fmla="*/ 56 h 130"/>
                <a:gd name="T8" fmla="*/ 102 w 147"/>
                <a:gd name="T9" fmla="*/ 38 h 130"/>
                <a:gd name="T10" fmla="*/ 101 w 147"/>
                <a:gd name="T11" fmla="*/ 20 h 130"/>
                <a:gd name="T12" fmla="*/ 73 w 147"/>
                <a:gd name="T13" fmla="*/ 0 h 130"/>
                <a:gd name="T14" fmla="*/ 45 w 147"/>
                <a:gd name="T15" fmla="*/ 20 h 130"/>
                <a:gd name="T16" fmla="*/ 45 w 147"/>
                <a:gd name="T17" fmla="*/ 38 h 130"/>
                <a:gd name="T18" fmla="*/ 47 w 147"/>
                <a:gd name="T19" fmla="*/ 56 h 130"/>
                <a:gd name="T20" fmla="*/ 60 w 147"/>
                <a:gd name="T21" fmla="*/ 80 h 130"/>
                <a:gd name="T22" fmla="*/ 18 w 147"/>
                <a:gd name="T23" fmla="*/ 97 h 130"/>
                <a:gd name="T24" fmla="*/ 0 w 147"/>
                <a:gd name="T25" fmla="*/ 114 h 130"/>
                <a:gd name="T26" fmla="*/ 0 w 147"/>
                <a:gd name="T27" fmla="*/ 130 h 130"/>
                <a:gd name="T28" fmla="*/ 147 w 147"/>
                <a:gd name="T29" fmla="*/ 130 h 130"/>
                <a:gd name="T30" fmla="*/ 147 w 147"/>
                <a:gd name="T31" fmla="*/ 11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30">
                  <a:moveTo>
                    <a:pt x="147" y="114"/>
                  </a:moveTo>
                  <a:cubicBezTo>
                    <a:pt x="147" y="114"/>
                    <a:pt x="147" y="105"/>
                    <a:pt x="129" y="97"/>
                  </a:cubicBezTo>
                  <a:cubicBezTo>
                    <a:pt x="120" y="93"/>
                    <a:pt x="107" y="83"/>
                    <a:pt x="87" y="80"/>
                  </a:cubicBezTo>
                  <a:cubicBezTo>
                    <a:pt x="92" y="74"/>
                    <a:pt x="96" y="66"/>
                    <a:pt x="100" y="56"/>
                  </a:cubicBezTo>
                  <a:cubicBezTo>
                    <a:pt x="102" y="50"/>
                    <a:pt x="102" y="45"/>
                    <a:pt x="102" y="38"/>
                  </a:cubicBezTo>
                  <a:cubicBezTo>
                    <a:pt x="102" y="33"/>
                    <a:pt x="103" y="25"/>
                    <a:pt x="101" y="20"/>
                  </a:cubicBezTo>
                  <a:cubicBezTo>
                    <a:pt x="97" y="5"/>
                    <a:pt x="86" y="0"/>
                    <a:pt x="73" y="0"/>
                  </a:cubicBezTo>
                  <a:cubicBezTo>
                    <a:pt x="61" y="0"/>
                    <a:pt x="50" y="5"/>
                    <a:pt x="45" y="20"/>
                  </a:cubicBezTo>
                  <a:cubicBezTo>
                    <a:pt x="44" y="25"/>
                    <a:pt x="45" y="33"/>
                    <a:pt x="45" y="38"/>
                  </a:cubicBezTo>
                  <a:cubicBezTo>
                    <a:pt x="45" y="45"/>
                    <a:pt x="45" y="50"/>
                    <a:pt x="47" y="56"/>
                  </a:cubicBezTo>
                  <a:cubicBezTo>
                    <a:pt x="51" y="66"/>
                    <a:pt x="55" y="74"/>
                    <a:pt x="60" y="80"/>
                  </a:cubicBezTo>
                  <a:cubicBezTo>
                    <a:pt x="40" y="83"/>
                    <a:pt x="27" y="93"/>
                    <a:pt x="18" y="97"/>
                  </a:cubicBezTo>
                  <a:cubicBezTo>
                    <a:pt x="0" y="105"/>
                    <a:pt x="0" y="114"/>
                    <a:pt x="0" y="114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147" y="130"/>
                    <a:pt x="147" y="130"/>
                    <a:pt x="147" y="130"/>
                  </a:cubicBezTo>
                  <a:lnTo>
                    <a:pt x="147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3111501" y="5335588"/>
              <a:ext cx="36513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3111501" y="5353051"/>
              <a:ext cx="2222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3111501" y="5370513"/>
              <a:ext cx="31750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5" name="稻壳儿春秋广告/盗版必究        原创来源：http://chn.docer.com/works?userid=199329941#!/work_time"/>
          <p:cNvSpPr txBox="1"/>
          <p:nvPr/>
        </p:nvSpPr>
        <p:spPr>
          <a:xfrm>
            <a:off x="5040586" y="5242473"/>
            <a:ext cx="2150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</a:t>
            </a:r>
          </a:p>
        </p:txBody>
      </p:sp>
      <p:sp>
        <p:nvSpPr>
          <p:cNvPr id="16" name="稻壳儿春秋广告/盗版必究        原创来源：http://chn.docer.com/works?userid=199329941#!/work_time"/>
          <p:cNvSpPr txBox="1"/>
          <p:nvPr/>
        </p:nvSpPr>
        <p:spPr>
          <a:xfrm>
            <a:off x="5142186" y="4873013"/>
            <a:ext cx="1947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graphicFrame>
        <p:nvGraphicFramePr>
          <p:cNvPr id="17" name="稻壳儿春秋广告/盗版必究        原创来源：http://chn.docer.com/works?userid=199329941#!/work_time"/>
          <p:cNvGraphicFramePr/>
          <p:nvPr>
            <p:extLst>
              <p:ext uri="{D42A27DB-BD31-4B8C-83A1-F6EECF244321}">
                <p14:modId xmlns:p14="http://schemas.microsoft.com/office/powerpoint/2010/main" xmlns="" val="1777003840"/>
              </p:ext>
            </p:extLst>
          </p:nvPr>
        </p:nvGraphicFramePr>
        <p:xfrm>
          <a:off x="5001039" y="1781888"/>
          <a:ext cx="2159000" cy="239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8" name="稻壳儿春秋广告/盗版必究        原创来源：http://chn.docer.com/works?userid=199329941#!/work_time"/>
          <p:cNvGrpSpPr/>
          <p:nvPr/>
        </p:nvGrpSpPr>
        <p:grpSpPr>
          <a:xfrm>
            <a:off x="9145879" y="4413248"/>
            <a:ext cx="447420" cy="338588"/>
            <a:chOff x="3357563" y="5657851"/>
            <a:chExt cx="176213" cy="133350"/>
          </a:xfrm>
          <a:solidFill>
            <a:srgbClr val="246056"/>
          </a:solidFill>
        </p:grpSpPr>
        <p:sp>
          <p:nvSpPr>
            <p:cNvPr id="19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3389313" y="5734051"/>
              <a:ext cx="142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0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3414713" y="5699126"/>
              <a:ext cx="14288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3438526" y="5713413"/>
              <a:ext cx="14288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2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3463926" y="5748338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3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3487738" y="5686426"/>
              <a:ext cx="15875" cy="77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稻壳儿春秋广告/盗版必究        原创来源：http://chn.docer.com/works?userid=199329941#!/work_time"/>
            <p:cNvSpPr>
              <a:spLocks noEditPoints="1"/>
            </p:cNvSpPr>
            <p:nvPr/>
          </p:nvSpPr>
          <p:spPr bwMode="auto">
            <a:xfrm>
              <a:off x="3357563" y="5657851"/>
              <a:ext cx="176213" cy="133350"/>
            </a:xfrm>
            <a:custGeom>
              <a:avLst/>
              <a:gdLst>
                <a:gd name="T0" fmla="*/ 0 w 111"/>
                <a:gd name="T1" fmla="*/ 0 h 84"/>
                <a:gd name="T2" fmla="*/ 0 w 111"/>
                <a:gd name="T3" fmla="*/ 84 h 84"/>
                <a:gd name="T4" fmla="*/ 111 w 111"/>
                <a:gd name="T5" fmla="*/ 84 h 84"/>
                <a:gd name="T6" fmla="*/ 111 w 111"/>
                <a:gd name="T7" fmla="*/ 0 h 84"/>
                <a:gd name="T8" fmla="*/ 0 w 111"/>
                <a:gd name="T9" fmla="*/ 0 h 84"/>
                <a:gd name="T10" fmla="*/ 102 w 111"/>
                <a:gd name="T11" fmla="*/ 74 h 84"/>
                <a:gd name="T12" fmla="*/ 10 w 111"/>
                <a:gd name="T13" fmla="*/ 74 h 84"/>
                <a:gd name="T14" fmla="*/ 10 w 111"/>
                <a:gd name="T15" fmla="*/ 10 h 84"/>
                <a:gd name="T16" fmla="*/ 102 w 111"/>
                <a:gd name="T17" fmla="*/ 10 h 84"/>
                <a:gd name="T18" fmla="*/ 102 w 111"/>
                <a:gd name="T19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84">
                  <a:moveTo>
                    <a:pt x="0" y="0"/>
                  </a:moveTo>
                  <a:lnTo>
                    <a:pt x="0" y="84"/>
                  </a:lnTo>
                  <a:lnTo>
                    <a:pt x="111" y="84"/>
                  </a:lnTo>
                  <a:lnTo>
                    <a:pt x="111" y="0"/>
                  </a:lnTo>
                  <a:lnTo>
                    <a:pt x="0" y="0"/>
                  </a:lnTo>
                  <a:close/>
                  <a:moveTo>
                    <a:pt x="102" y="74"/>
                  </a:moveTo>
                  <a:lnTo>
                    <a:pt x="10" y="74"/>
                  </a:lnTo>
                  <a:lnTo>
                    <a:pt x="10" y="10"/>
                  </a:lnTo>
                  <a:lnTo>
                    <a:pt x="102" y="10"/>
                  </a:lnTo>
                  <a:lnTo>
                    <a:pt x="10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8294401" y="5242473"/>
            <a:ext cx="2150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</a:t>
            </a:r>
          </a:p>
        </p:txBody>
      </p:sp>
      <p:sp>
        <p:nvSpPr>
          <p:cNvPr id="26" name="稻壳儿春秋广告/盗版必究        原创来源：http://chn.docer.com/works?userid=199329941#!/work_time"/>
          <p:cNvSpPr txBox="1"/>
          <p:nvPr/>
        </p:nvSpPr>
        <p:spPr>
          <a:xfrm>
            <a:off x="8396001" y="4873013"/>
            <a:ext cx="1947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graphicFrame>
        <p:nvGraphicFramePr>
          <p:cNvPr id="27" name="稻壳儿春秋广告/盗版必究        原创来源：http://chn.docer.com/works?userid=199329941#!/work_time"/>
          <p:cNvGraphicFramePr/>
          <p:nvPr>
            <p:extLst>
              <p:ext uri="{D42A27DB-BD31-4B8C-83A1-F6EECF244321}">
                <p14:modId xmlns:p14="http://schemas.microsoft.com/office/powerpoint/2010/main" xmlns="" val="1030848819"/>
              </p:ext>
            </p:extLst>
          </p:nvPr>
        </p:nvGraphicFramePr>
        <p:xfrm>
          <a:off x="8290089" y="1781888"/>
          <a:ext cx="2159000" cy="239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71767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xmlns="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 YOU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160">
            <a:extLst>
              <a:ext uri="{FF2B5EF4-FFF2-40B4-BE49-F238E27FC236}">
                <a16:creationId xmlns:a16="http://schemas.microsoft.com/office/drawing/2014/main" xmlns="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2" y="1974515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MARKETING REPORT</a:t>
            </a:r>
          </a:p>
        </p:txBody>
      </p:sp>
      <p:sp>
        <p:nvSpPr>
          <p:cNvPr id="4" name="矩形 24">
            <a:extLst>
              <a:ext uri="{FF2B5EF4-FFF2-40B4-BE49-F238E27FC236}">
                <a16:creationId xmlns:a16="http://schemas.microsoft.com/office/drawing/2014/main" xmlns="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Your life can be enhanced, and your happiness enriched, </a:t>
            </a:r>
          </a:p>
          <a:p>
            <a:pPr eaLnBrk="1" hangingPunct="1"/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when you choose to change your perspective. 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853840" y="4575682"/>
            <a:ext cx="2623278" cy="492443"/>
            <a:chOff x="853840" y="4575682"/>
            <a:chExt cx="2623278" cy="49244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96BBF9DA-D98E-4C13-BCDA-E7EE8236AB8F}"/>
                </a:ext>
              </a:extLst>
            </p:cNvPr>
            <p:cNvSpPr/>
            <p:nvPr/>
          </p:nvSpPr>
          <p:spPr>
            <a:xfrm>
              <a:off x="853840" y="4616371"/>
              <a:ext cx="2158583" cy="451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BE1721C-7616-4604-98D2-04007F84B8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840" y="4575682"/>
              <a:ext cx="2623278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2000" kern="2000" dirty="0">
                  <a:solidFill>
                    <a:srgbClr val="246056"/>
                  </a:solidFill>
                  <a:latin typeface="Microsoft YaHei Light" charset="-122"/>
                  <a:ea typeface="Microsoft YaHei Light" charset="-122"/>
                  <a:cs typeface="Microsoft YaHei Light" charset="-122"/>
                  <a:sym typeface="Arial" panose="020B0604020202020204" pitchFamily="34" charset="0"/>
                </a:rPr>
                <a:t>汇报人：包图网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8043" y="2553325"/>
            <a:ext cx="4304675" cy="43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879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6" y="5056983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246056"/>
                </a:solidFill>
              </a:rPr>
              <a:t>更多精品</a:t>
            </a:r>
            <a:r>
              <a:rPr lang="en-US" altLang="zh-CN" b="1" dirty="0">
                <a:solidFill>
                  <a:srgbClr val="246056"/>
                </a:solidFill>
              </a:rPr>
              <a:t>PPT</a:t>
            </a:r>
            <a:r>
              <a:rPr lang="zh-CN" altLang="en-US" b="1" dirty="0">
                <a:solidFill>
                  <a:srgbClr val="246056"/>
                </a:solidFill>
              </a:rPr>
              <a:t>模板：</a:t>
            </a:r>
            <a:r>
              <a:rPr lang="en-US" altLang="zh-CN" b="1" dirty="0">
                <a:solidFill>
                  <a:srgbClr val="246056"/>
                </a:solidFill>
                <a:hlinkClick r:id="rId2"/>
              </a:rPr>
              <a:t>http://ibaotu.com/ppt/</a:t>
            </a:r>
            <a:endParaRPr lang="zh-CN" altLang="en-US" b="1" dirty="0">
              <a:solidFill>
                <a:srgbClr val="246056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9" y="5056984"/>
            <a:ext cx="1364140" cy="369332"/>
            <a:chOff x="8158550" y="5010841"/>
            <a:chExt cx="1364139" cy="369331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246056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0" y="5010841"/>
              <a:ext cx="124406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460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/>
                </a:rPr>
                <a:t>点击进入</a:t>
              </a:r>
              <a:endParaRPr lang="zh-CN" altLang="en-US" b="1" dirty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5524108" y="905893"/>
            <a:ext cx="5832920" cy="5094514"/>
          </a:xfrm>
          <a:prstGeom prst="rect">
            <a:avLst/>
          </a:prstGeom>
          <a:solidFill>
            <a:srgbClr val="2460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稻壳儿春秋广告/盗版必究        原创来源：http://chn.docer.com/works?userid=199329941#!/work_time"/>
          <p:cNvSpPr txBox="1"/>
          <p:nvPr/>
        </p:nvSpPr>
        <p:spPr>
          <a:xfrm>
            <a:off x="5896598" y="1936205"/>
            <a:ext cx="4915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编程界不论是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PHP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都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有这么两种编程思想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OOP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向对象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向过程，这两种在</a:t>
            </a:r>
            <a:r>
              <a:rPr lang="zh-CN" altLang="en-US" sz="11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功能上没有多大区别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，但是在代码编写上却有很大区别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。面向对象编程是一种更高级的</a:t>
            </a:r>
            <a:r>
              <a:rPr lang="zh-CN" altLang="en-US" sz="11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编程思想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面向过程的代码执行是从上到下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从前到后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，由一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个个函数去实现步骤，使用的时候需要一个一个依次调用。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面向过程优点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：性能比面向对象高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不用去实例化类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，将复杂的问题流程化，进而简单化。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面向过程缺点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：不易维护，可扩展性不高。</a:t>
            </a:r>
            <a:endParaRPr lang="en-US" altLang="zh-CN" sz="11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rgbClr val="FF940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面向对象的优点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zh-CN" altLang="en-US" sz="1100" dirty="0" smtClean="0">
                <a:solidFill>
                  <a:schemeClr val="bg1"/>
                </a:solidFill>
              </a:rPr>
              <a:t>可扩展性高，可复用，易维</a:t>
            </a:r>
            <a:r>
              <a:rPr lang="zh-CN" altLang="en-US" sz="1100" dirty="0" smtClean="0">
                <a:solidFill>
                  <a:schemeClr val="bg1"/>
                </a:solidFill>
              </a:rPr>
              <a:t>护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rgbClr val="FF940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</a:t>
            </a:r>
            <a:r>
              <a:rPr lang="zh-CN" altLang="en-US" sz="1100" dirty="0" smtClean="0">
                <a:solidFill>
                  <a:srgbClr val="FF940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向对象的缺点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zh-CN" altLang="en-US" sz="1100" dirty="0" smtClean="0">
                <a:solidFill>
                  <a:schemeClr val="bg1"/>
                </a:solidFill>
              </a:rPr>
              <a:t>编程复杂度高，性能比面向过程低</a:t>
            </a:r>
            <a:r>
              <a:rPr lang="en-US" altLang="zh-CN" sz="1100" dirty="0" smtClean="0">
                <a:solidFill>
                  <a:schemeClr val="bg1"/>
                </a:solidFill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</a:rPr>
              <a:t>需要实例化类</a:t>
            </a:r>
            <a:r>
              <a:rPr lang="en-US" altLang="zh-CN" sz="1100" dirty="0" smtClean="0">
                <a:solidFill>
                  <a:schemeClr val="bg1"/>
                </a:solidFill>
              </a:rPr>
              <a:t>)</a:t>
            </a:r>
            <a:endParaRPr lang="zh-CN" altLang="en-US" sz="11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 txBox="1"/>
          <p:nvPr/>
        </p:nvSpPr>
        <p:spPr>
          <a:xfrm>
            <a:off x="5904834" y="153609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 smtClean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面向过程还是面</a:t>
            </a:r>
            <a:r>
              <a:rPr lang="zh-CN" altLang="en-US" sz="2000" b="1" dirty="0" smtClean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向对</a:t>
            </a:r>
            <a:r>
              <a:rPr lang="zh-CN" altLang="en-US" sz="2000" b="1" dirty="0" smtClean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象？</a:t>
            </a:r>
            <a:endParaRPr lang="zh-CN" altLang="en-US" sz="2000" b="1" dirty="0">
              <a:solidFill>
                <a:srgbClr val="F1F1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-461473" y="1091410"/>
            <a:ext cx="6713142" cy="4339051"/>
            <a:chOff x="432590" y="1032944"/>
            <a:chExt cx="7488819" cy="4840411"/>
          </a:xfrm>
        </p:grpSpPr>
        <p:pic>
          <p:nvPicPr>
            <p:cNvPr id="8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2590" y="1032944"/>
              <a:ext cx="7488819" cy="484041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057" y="1814849"/>
              <a:ext cx="4778777" cy="3486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639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6" y="1241950"/>
            <a:ext cx="9024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何选择？</a:t>
            </a:r>
            <a:endParaRPr lang="zh-CN" altLang="en-US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5524108" y="905893"/>
            <a:ext cx="5832920" cy="5094514"/>
          </a:xfrm>
          <a:prstGeom prst="rect">
            <a:avLst/>
          </a:prstGeom>
          <a:solidFill>
            <a:srgbClr val="2460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稻壳儿春秋广告/盗版必究        原创来源：http://chn.docer.com/works?userid=199329941#!/work_time"/>
          <p:cNvSpPr txBox="1"/>
          <p:nvPr/>
        </p:nvSpPr>
        <p:spPr>
          <a:xfrm>
            <a:off x="5896598" y="1936205"/>
            <a:ext cx="49156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</a:rPr>
              <a:t>类</a:t>
            </a:r>
            <a:r>
              <a:rPr lang="zh-CN" altLang="en-US" sz="1100" dirty="0" smtClean="0">
                <a:solidFill>
                  <a:schemeClr val="bg1"/>
                </a:solidFill>
              </a:rPr>
              <a:t>和对象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什么是类？类是具备某项功能的抽象模型，在应用当中类需要实例化也就是</a:t>
            </a:r>
            <a:r>
              <a:rPr lang="en-US" altLang="zh-CN" sz="11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new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之后使用，这个时候就引出了对象。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什</a:t>
            </a:r>
            <a:r>
              <a:rPr lang="zh-CN" altLang="en-US" sz="1100" dirty="0" smtClean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么是对象？对象是类实例化之后的一个产物，是一个实体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11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类是抽象的，对象是具体的，类为对象提供了模板。</a:t>
            </a:r>
            <a:endParaRPr lang="en-US" altLang="zh-CN" sz="11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 txBox="1"/>
          <p:nvPr/>
        </p:nvSpPr>
        <p:spPr>
          <a:xfrm>
            <a:off x="5904834" y="153609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 smtClean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sz="2000" b="1" dirty="0" smtClean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向对</a:t>
            </a:r>
            <a:r>
              <a:rPr lang="zh-CN" altLang="en-US" sz="2000" b="1" dirty="0" smtClean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象两个重要的概念</a:t>
            </a:r>
            <a:endParaRPr lang="zh-CN" altLang="en-US" sz="2000" b="1" dirty="0">
              <a:solidFill>
                <a:srgbClr val="F1F1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10"/>
          <p:cNvGrpSpPr/>
          <p:nvPr/>
        </p:nvGrpSpPr>
        <p:grpSpPr>
          <a:xfrm>
            <a:off x="-461473" y="1091410"/>
            <a:ext cx="6713142" cy="4339051"/>
            <a:chOff x="432590" y="1032944"/>
            <a:chExt cx="7488819" cy="4840411"/>
          </a:xfrm>
        </p:grpSpPr>
        <p:pic>
          <p:nvPicPr>
            <p:cNvPr id="8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2590" y="1032944"/>
              <a:ext cx="7488819" cy="484041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057" y="1814849"/>
              <a:ext cx="4778777" cy="3486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639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1471039" y="2007495"/>
            <a:ext cx="3869446" cy="3522137"/>
            <a:chOff x="1631504" y="1499745"/>
            <a:chExt cx="4190544" cy="3814412"/>
          </a:xfrm>
        </p:grpSpPr>
        <p:sp>
          <p:nvSpPr>
            <p:cNvPr id="7" name="Freeform: Shape 5"/>
            <p:cNvSpPr/>
            <p:nvPr/>
          </p:nvSpPr>
          <p:spPr>
            <a:xfrm>
              <a:off x="2999767" y="1499745"/>
              <a:ext cx="1462654" cy="146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46056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r>
                <a:rPr lang="zh-CN" altLang="en-US" dirty="0" smtClean="0"/>
                <a:t>封装</a:t>
              </a:r>
              <a:endParaRPr dirty="0"/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4359394" y="3853799"/>
              <a:ext cx="1462654" cy="146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46056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r>
                <a:rPr lang="zh-CN" altLang="en-US" dirty="0" smtClean="0"/>
                <a:t>多态</a:t>
              </a:r>
              <a:endParaRPr dirty="0"/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1631504" y="3853799"/>
              <a:ext cx="1462654" cy="146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46056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r>
                <a:rPr lang="zh-CN" altLang="en-US" dirty="0" smtClean="0"/>
                <a:t>继承</a:t>
              </a:r>
              <a:endParaRPr dirty="0"/>
            </a:p>
          </p:txBody>
        </p:sp>
      </p:grpSp>
      <p:grpSp>
        <p:nvGrpSpPr>
          <p:cNvPr id="21" name="组合 58"/>
          <p:cNvGrpSpPr/>
          <p:nvPr/>
        </p:nvGrpSpPr>
        <p:grpSpPr>
          <a:xfrm>
            <a:off x="6360062" y="2010638"/>
            <a:ext cx="4481433" cy="822997"/>
            <a:chOff x="6360062" y="2010638"/>
            <a:chExt cx="4481433" cy="822997"/>
          </a:xfrm>
        </p:grpSpPr>
        <p:sp>
          <p:nvSpPr>
            <p:cNvPr id="22" name="Freeform: Shape 49"/>
            <p:cNvSpPr/>
            <p:nvPr/>
          </p:nvSpPr>
          <p:spPr>
            <a:xfrm>
              <a:off x="6360062" y="2221370"/>
              <a:ext cx="586202" cy="58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46056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Freeform: Shape 50"/>
            <p:cNvSpPr/>
            <p:nvPr/>
          </p:nvSpPr>
          <p:spPr>
            <a:xfrm>
              <a:off x="6539174" y="2394906"/>
              <a:ext cx="227978" cy="239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4" name="组合 42"/>
            <p:cNvGrpSpPr/>
            <p:nvPr/>
          </p:nvGrpSpPr>
          <p:grpSpPr>
            <a:xfrm>
              <a:off x="7083556" y="2010638"/>
              <a:ext cx="3757939" cy="822997"/>
              <a:chOff x="1531598" y="3689289"/>
              <a:chExt cx="3757939" cy="822997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531598" y="4050621"/>
                <a:ext cx="3757939" cy="4616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200" dirty="0" smtClean="0"/>
                  <a:t>把客观事物封装成一个类，通过修饰符改变属性或函数的访问权限达到保护作用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531599" y="3689289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000" dirty="0" smtClean="0"/>
                  <a:t>封装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grpSp>
        <p:nvGrpSpPr>
          <p:cNvPr id="27" name="组合 60"/>
          <p:cNvGrpSpPr/>
          <p:nvPr/>
        </p:nvGrpSpPr>
        <p:grpSpPr>
          <a:xfrm>
            <a:off x="6360062" y="3285531"/>
            <a:ext cx="4481433" cy="822997"/>
            <a:chOff x="6360062" y="3285531"/>
            <a:chExt cx="4481433" cy="822997"/>
          </a:xfrm>
        </p:grpSpPr>
        <p:grpSp>
          <p:nvGrpSpPr>
            <p:cNvPr id="28" name="组合 59"/>
            <p:cNvGrpSpPr/>
            <p:nvPr/>
          </p:nvGrpSpPr>
          <p:grpSpPr>
            <a:xfrm>
              <a:off x="6360062" y="3503269"/>
              <a:ext cx="586202" cy="586201"/>
              <a:chOff x="6360062" y="3503269"/>
              <a:chExt cx="586202" cy="586201"/>
            </a:xfrm>
          </p:grpSpPr>
          <p:sp>
            <p:nvSpPr>
              <p:cNvPr id="32" name="Freeform: Shape 43"/>
              <p:cNvSpPr/>
              <p:nvPr/>
            </p:nvSpPr>
            <p:spPr>
              <a:xfrm>
                <a:off x="6360062" y="3503269"/>
                <a:ext cx="586202" cy="586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24605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Freeform: Shape 50"/>
              <p:cNvSpPr/>
              <p:nvPr/>
            </p:nvSpPr>
            <p:spPr>
              <a:xfrm>
                <a:off x="6539174" y="3676806"/>
                <a:ext cx="227978" cy="23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9" name="组合 45"/>
            <p:cNvGrpSpPr/>
            <p:nvPr/>
          </p:nvGrpSpPr>
          <p:grpSpPr>
            <a:xfrm>
              <a:off x="7083556" y="3285531"/>
              <a:ext cx="3757939" cy="822997"/>
              <a:chOff x="1531598" y="3689289"/>
              <a:chExt cx="3757939" cy="822997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531598" y="4050621"/>
                <a:ext cx="3757939" cy="4616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200" dirty="0" smtClean="0"/>
                  <a:t>子类继承父类，可以使用父类的公共属性和方法，可以实现接口，同时实现接口里的所有方法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531599" y="3689289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000" dirty="0" smtClean="0"/>
                  <a:t>继承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grpSp>
        <p:nvGrpSpPr>
          <p:cNvPr id="34" name="组合 61"/>
          <p:cNvGrpSpPr/>
          <p:nvPr/>
        </p:nvGrpSpPr>
        <p:grpSpPr>
          <a:xfrm>
            <a:off x="6360062" y="4555848"/>
            <a:ext cx="4481433" cy="1007663"/>
            <a:chOff x="6360062" y="4555848"/>
            <a:chExt cx="4481433" cy="1007663"/>
          </a:xfrm>
        </p:grpSpPr>
        <p:grpSp>
          <p:nvGrpSpPr>
            <p:cNvPr id="35" name="Group 33"/>
            <p:cNvGrpSpPr/>
            <p:nvPr/>
          </p:nvGrpSpPr>
          <p:grpSpPr>
            <a:xfrm>
              <a:off x="6360062" y="4785172"/>
              <a:ext cx="586202" cy="586201"/>
              <a:chOff x="0" y="0"/>
              <a:chExt cx="767929" cy="767929"/>
            </a:xfrm>
          </p:grpSpPr>
          <p:sp>
            <p:nvSpPr>
              <p:cNvPr id="39" name="Freeform: Shape 37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24605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Freeform: Shape 38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36" name="组合 48"/>
            <p:cNvGrpSpPr/>
            <p:nvPr/>
          </p:nvGrpSpPr>
          <p:grpSpPr>
            <a:xfrm>
              <a:off x="7083556" y="4555848"/>
              <a:ext cx="3757939" cy="1007663"/>
              <a:chOff x="1531598" y="3689289"/>
              <a:chExt cx="3757939" cy="1007663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531598" y="4050621"/>
                <a:ext cx="3757939" cy="64633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200" b="1" u="sng" dirty="0" smtClean="0"/>
                  <a:t>多态就是把子类对象赋值给父类引用，然后调用父类的方法，去执行子类覆盖父类的那个方</a:t>
                </a:r>
                <a:r>
                  <a:rPr lang="zh-CN" altLang="en-US" sz="1200" b="1" u="sng" dirty="0" smtClean="0"/>
                  <a:t>法</a:t>
                </a:r>
                <a:endParaRPr lang="en-US" altLang="zh-CN" sz="1200" b="1" u="sng" dirty="0" smtClean="0"/>
              </a:p>
              <a:p>
                <a:endParaRPr lang="en-US" altLang="zh-CN" sz="1200" b="1" u="sng" dirty="0" smtClean="0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531599" y="3689289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000" dirty="0" smtClean="0"/>
                  <a:t>多态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3D973813-230B-4C2F-8732-C7A819C4FD25}"/>
              </a:ext>
            </a:extLst>
          </p:cNvPr>
          <p:cNvSpPr/>
          <p:nvPr/>
        </p:nvSpPr>
        <p:spPr>
          <a:xfrm>
            <a:off x="7083556" y="1281743"/>
            <a:ext cx="3934047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r>
              <a:rPr lang="zh-CN" altLang="en-US" sz="2400" b="1" dirty="0" smtClean="0">
                <a:solidFill>
                  <a:srgbClr val="246056"/>
                </a:solidFill>
                <a:latin typeface="Century Gothic" panose="020B0502020202020204" pitchFamily="34" charset="0"/>
                <a:ea typeface="微软雅黑" pitchFamily="34" charset="-122"/>
              </a:rPr>
              <a:t>对</a:t>
            </a:r>
            <a:r>
              <a:rPr lang="zh-CN" altLang="en-US" sz="2400" b="1" dirty="0" smtClean="0">
                <a:solidFill>
                  <a:srgbClr val="246056"/>
                </a:solidFill>
                <a:latin typeface="Century Gothic" panose="020B0502020202020204" pitchFamily="34" charset="0"/>
                <a:ea typeface="微软雅黑" pitchFamily="34" charset="-122"/>
              </a:rPr>
              <a:t>象三大特性</a:t>
            </a:r>
            <a:endParaRPr lang="zh-CN" altLang="en-US" sz="2400" b="1" dirty="0">
              <a:solidFill>
                <a:srgbClr val="246056"/>
              </a:solidFill>
              <a:latin typeface="Century Gothic" panose="020B0502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281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846</TotalTime>
  <Words>4323</Words>
  <Application>Microsoft Office PowerPoint</Application>
  <PresentationFormat>自定义</PresentationFormat>
  <Paragraphs>399</Paragraphs>
  <Slides>53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162</cp:revision>
  <dcterms:created xsi:type="dcterms:W3CDTF">2017-08-18T03:02:00Z</dcterms:created>
  <dcterms:modified xsi:type="dcterms:W3CDTF">2020-09-04T15:13:38Z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